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711" r:id="rId3"/>
    <p:sldId id="656" r:id="rId4"/>
    <p:sldId id="546" r:id="rId5"/>
    <p:sldId id="567" r:id="rId6"/>
    <p:sldId id="683" r:id="rId7"/>
    <p:sldId id="697" r:id="rId8"/>
    <p:sldId id="698" r:id="rId9"/>
    <p:sldId id="660" r:id="rId10"/>
    <p:sldId id="658" r:id="rId11"/>
    <p:sldId id="661" r:id="rId12"/>
    <p:sldId id="677" r:id="rId13"/>
    <p:sldId id="710" r:id="rId14"/>
    <p:sldId id="665" r:id="rId15"/>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69" autoAdjust="0"/>
    <p:restoredTop sz="59813" autoAdjust="0"/>
  </p:normalViewPr>
  <p:slideViewPr>
    <p:cSldViewPr>
      <p:cViewPr varScale="1">
        <p:scale>
          <a:sx n="67" d="100"/>
          <a:sy n="67" d="100"/>
        </p:scale>
        <p:origin x="-2928" y="-96"/>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2088" y="-90"/>
      </p:cViewPr>
      <p:guideLst>
        <p:guide orient="horz" pos="2909"/>
        <p:guide pos="218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308" cy="463408"/>
          </a:xfrm>
          <a:prstGeom prst="rect">
            <a:avLst/>
          </a:prstGeom>
        </p:spPr>
        <p:txBody>
          <a:bodyPr vert="horz" lIns="90752" tIns="45376" rIns="90752" bIns="4537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35158" y="0"/>
            <a:ext cx="3013308" cy="463408"/>
          </a:xfrm>
          <a:prstGeom prst="rect">
            <a:avLst/>
          </a:prstGeom>
        </p:spPr>
        <p:txBody>
          <a:bodyPr vert="horz" lIns="90752" tIns="45376" rIns="90752" bIns="45376" rtlCol="0"/>
          <a:lstStyle>
            <a:lvl1pPr algn="r" fontAlgn="auto">
              <a:spcBef>
                <a:spcPts val="0"/>
              </a:spcBef>
              <a:spcAft>
                <a:spcPts val="0"/>
              </a:spcAft>
              <a:defRPr sz="1200">
                <a:latin typeface="+mn-lt"/>
                <a:cs typeface="+mn-cs"/>
              </a:defRPr>
            </a:lvl1pPr>
          </a:lstStyle>
          <a:p>
            <a:pPr>
              <a:defRPr/>
            </a:pPr>
            <a:fld id="{084BA38F-D391-4620-A30C-8E95D1B2A6AF}" type="datetimeFigureOut">
              <a:rPr lang="en-US"/>
              <a:pPr>
                <a:defRPr/>
              </a:pPr>
              <a:t>5/8/2017</a:t>
            </a:fld>
            <a:endParaRPr lang="en-US"/>
          </a:p>
        </p:txBody>
      </p:sp>
      <p:sp>
        <p:nvSpPr>
          <p:cNvPr id="4" name="Footer Placeholder 3"/>
          <p:cNvSpPr>
            <a:spLocks noGrp="1"/>
          </p:cNvSpPr>
          <p:nvPr>
            <p:ph type="ftr" sz="quarter" idx="2"/>
          </p:nvPr>
        </p:nvSpPr>
        <p:spPr>
          <a:xfrm>
            <a:off x="0" y="8771064"/>
            <a:ext cx="3013308" cy="463408"/>
          </a:xfrm>
          <a:prstGeom prst="rect">
            <a:avLst/>
          </a:prstGeom>
        </p:spPr>
        <p:txBody>
          <a:bodyPr vert="horz" lIns="90752" tIns="45376" rIns="90752" bIns="45376"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35158" y="8771064"/>
            <a:ext cx="3013308" cy="463408"/>
          </a:xfrm>
          <a:prstGeom prst="rect">
            <a:avLst/>
          </a:prstGeom>
        </p:spPr>
        <p:txBody>
          <a:bodyPr vert="horz" lIns="90752" tIns="45376" rIns="90752" bIns="45376" rtlCol="0" anchor="b"/>
          <a:lstStyle>
            <a:lvl1pPr algn="r" fontAlgn="auto">
              <a:spcBef>
                <a:spcPts val="0"/>
              </a:spcBef>
              <a:spcAft>
                <a:spcPts val="0"/>
              </a:spcAft>
              <a:defRPr sz="1200">
                <a:latin typeface="+mn-lt"/>
                <a:cs typeface="+mn-cs"/>
              </a:defRPr>
            </a:lvl1pPr>
          </a:lstStyle>
          <a:p>
            <a:pPr>
              <a:defRPr/>
            </a:pPr>
            <a:fld id="{32CFC8F7-660F-4A66-812F-5F2E245B19A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308" cy="463408"/>
          </a:xfrm>
          <a:prstGeom prst="rect">
            <a:avLst/>
          </a:prstGeom>
        </p:spPr>
        <p:txBody>
          <a:bodyPr vert="horz" lIns="92476" tIns="46238" rIns="92476" bIns="46238"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35158" y="0"/>
            <a:ext cx="3013308" cy="463408"/>
          </a:xfrm>
          <a:prstGeom prst="rect">
            <a:avLst/>
          </a:prstGeom>
        </p:spPr>
        <p:txBody>
          <a:bodyPr vert="horz" lIns="92476" tIns="46238" rIns="92476" bIns="46238" rtlCol="0"/>
          <a:lstStyle>
            <a:lvl1pPr algn="r" fontAlgn="auto">
              <a:spcBef>
                <a:spcPts val="0"/>
              </a:spcBef>
              <a:spcAft>
                <a:spcPts val="0"/>
              </a:spcAft>
              <a:defRPr sz="1200">
                <a:latin typeface="+mn-lt"/>
                <a:cs typeface="+mn-cs"/>
              </a:defRPr>
            </a:lvl1pPr>
          </a:lstStyle>
          <a:p>
            <a:pPr>
              <a:defRPr/>
            </a:pPr>
            <a:fld id="{F9FDD563-3D14-4C94-B4E0-EBA1A2122BAB}" type="datetimeFigureOut">
              <a:rPr lang="en-US"/>
              <a:pPr>
                <a:defRPr/>
              </a:pPr>
              <a:t>5/8/2017</a:t>
            </a:fld>
            <a:endParaRPr lang="en-US"/>
          </a:p>
        </p:txBody>
      </p:sp>
      <p:sp>
        <p:nvSpPr>
          <p:cNvPr id="4" name="Slide Image Placeholder 3"/>
          <p:cNvSpPr>
            <a:spLocks noGrp="1" noRot="1" noChangeAspect="1"/>
          </p:cNvSpPr>
          <p:nvPr>
            <p:ph type="sldImg" idx="2"/>
          </p:nvPr>
        </p:nvSpPr>
        <p:spPr>
          <a:xfrm>
            <a:off x="1165225" y="690563"/>
            <a:ext cx="4619625" cy="3463925"/>
          </a:xfrm>
          <a:prstGeom prst="rect">
            <a:avLst/>
          </a:prstGeom>
          <a:noFill/>
          <a:ln w="12700">
            <a:solidFill>
              <a:prstClr val="black"/>
            </a:solidFill>
          </a:ln>
        </p:spPr>
        <p:txBody>
          <a:bodyPr vert="horz" lIns="92476" tIns="46238" rIns="92476" bIns="46238" rtlCol="0" anchor="ctr"/>
          <a:lstStyle/>
          <a:p>
            <a:pPr lvl="0"/>
            <a:endParaRPr lang="en-US" noProof="0"/>
          </a:p>
        </p:txBody>
      </p:sp>
      <p:sp>
        <p:nvSpPr>
          <p:cNvPr id="5" name="Notes Placeholder 4"/>
          <p:cNvSpPr>
            <a:spLocks noGrp="1"/>
          </p:cNvSpPr>
          <p:nvPr>
            <p:ph type="body" sz="quarter" idx="3"/>
          </p:nvPr>
        </p:nvSpPr>
        <p:spPr>
          <a:xfrm>
            <a:off x="695008" y="4387135"/>
            <a:ext cx="5560060" cy="4157838"/>
          </a:xfrm>
          <a:prstGeom prst="rect">
            <a:avLst/>
          </a:prstGeom>
        </p:spPr>
        <p:txBody>
          <a:bodyPr vert="horz" lIns="92476" tIns="46238" rIns="92476" bIns="4623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1064"/>
            <a:ext cx="3013308" cy="463408"/>
          </a:xfrm>
          <a:prstGeom prst="rect">
            <a:avLst/>
          </a:prstGeom>
        </p:spPr>
        <p:txBody>
          <a:bodyPr vert="horz" lIns="92476" tIns="46238" rIns="92476" bIns="46238"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35158" y="8771064"/>
            <a:ext cx="3013308" cy="463408"/>
          </a:xfrm>
          <a:prstGeom prst="rect">
            <a:avLst/>
          </a:prstGeom>
        </p:spPr>
        <p:txBody>
          <a:bodyPr vert="horz" lIns="92476" tIns="46238" rIns="92476" bIns="46238" rtlCol="0" anchor="b"/>
          <a:lstStyle>
            <a:lvl1pPr algn="r" fontAlgn="auto">
              <a:spcBef>
                <a:spcPts val="0"/>
              </a:spcBef>
              <a:spcAft>
                <a:spcPts val="0"/>
              </a:spcAft>
              <a:defRPr sz="1200">
                <a:latin typeface="+mn-lt"/>
                <a:cs typeface="+mn-cs"/>
              </a:defRPr>
            </a:lvl1pPr>
          </a:lstStyle>
          <a:p>
            <a:pPr>
              <a:defRPr/>
            </a:pPr>
            <a:fld id="{2198911D-3A44-46F4-81EC-D149FD3C411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defTabSz="921704" eaLnBrk="1" hangingPunct="1">
              <a:spcBef>
                <a:spcPct val="0"/>
              </a:spcBef>
            </a:pPr>
            <a:r>
              <a:rPr lang="en-US" dirty="0" smtClean="0"/>
              <a:t>NCIP = National Container Inspection Program</a:t>
            </a:r>
          </a:p>
          <a:p>
            <a:pPr defTabSz="921704" eaLnBrk="1" hangingPunct="1">
              <a:spcBef>
                <a:spcPct val="0"/>
              </a:spcBef>
            </a:pPr>
            <a:endParaRPr lang="en-US" dirty="0"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B473EB-C24F-468E-84FD-63E95BC4DD61}"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a:defRPr/>
            </a:pPr>
            <a:r>
              <a:rPr lang="en-US" altLang="en-US" sz="2400" dirty="0" smtClean="0"/>
              <a:t>SOLAS requires all shipments on an international voyage be shipped using IMDG.  If that product is shipped into the United States or is to be transported in the United States, it still must meet 49 CFR 171.22-25.</a:t>
            </a:r>
          </a:p>
          <a:p>
            <a:pPr>
              <a:defRPr/>
            </a:pPr>
            <a:endParaRPr lang="en-US" sz="2400" dirty="0" smtClean="0"/>
          </a:p>
          <a:p>
            <a:pPr marL="346843" indent="-346843">
              <a:spcBef>
                <a:spcPct val="20000"/>
              </a:spcBef>
              <a:defRPr/>
            </a:pPr>
            <a:r>
              <a:rPr lang="en-US" altLang="en-US" sz="2400" dirty="0" smtClean="0">
                <a:cs typeface="Times New Roman" pitchFamily="18" charset="0"/>
              </a:rPr>
              <a:t>49 CFR 171.22</a:t>
            </a:r>
          </a:p>
          <a:p>
            <a:pPr marL="346843" indent="-346843">
              <a:spcBef>
                <a:spcPct val="20000"/>
              </a:spcBef>
              <a:defRPr/>
            </a:pPr>
            <a:endParaRPr lang="en-US" altLang="en-US" sz="500" dirty="0" smtClean="0">
              <a:cs typeface="Times New Roman" pitchFamily="18" charset="0"/>
            </a:endParaRPr>
          </a:p>
          <a:p>
            <a:pPr marL="346843" indent="-346843">
              <a:spcBef>
                <a:spcPct val="20000"/>
              </a:spcBef>
              <a:buFont typeface="Wingdings" pitchFamily="2" charset="2"/>
              <a:buChar char="§"/>
              <a:defRPr/>
            </a:pPr>
            <a:r>
              <a:rPr lang="en-US" altLang="en-US" sz="2400" dirty="0" smtClean="0"/>
              <a:t>DOT allows the use of IMDG within the U.S, </a:t>
            </a:r>
            <a:br>
              <a:rPr lang="en-US" altLang="en-US" sz="2400" dirty="0" smtClean="0"/>
            </a:br>
            <a:r>
              <a:rPr lang="en-US" altLang="en-US" sz="2400" u="sng" dirty="0" smtClean="0"/>
              <a:t>if a portion of transit is by sea</a:t>
            </a:r>
            <a:r>
              <a:rPr lang="en-US" altLang="en-US" sz="2400" dirty="0" smtClean="0"/>
              <a:t>.</a:t>
            </a:r>
          </a:p>
          <a:p>
            <a:pPr marL="346843" indent="-346843">
              <a:spcBef>
                <a:spcPct val="20000"/>
              </a:spcBef>
              <a:buFont typeface="Wingdings" pitchFamily="2" charset="2"/>
              <a:buChar char="§"/>
              <a:defRPr/>
            </a:pPr>
            <a:r>
              <a:rPr lang="en-US" altLang="en-US" sz="2400" dirty="0" smtClean="0"/>
              <a:t>49 CFR establishes </a:t>
            </a:r>
            <a:r>
              <a:rPr lang="en-US" altLang="en-US" sz="2400" u="sng" dirty="0" smtClean="0"/>
              <a:t>additional requirements </a:t>
            </a:r>
            <a:r>
              <a:rPr lang="en-US" altLang="en-US" sz="2400" dirty="0" smtClean="0"/>
              <a:t>to be met, if using the IMDG Code.</a:t>
            </a:r>
          </a:p>
          <a:p>
            <a:pPr marL="346843" indent="-346843">
              <a:spcBef>
                <a:spcPct val="20000"/>
              </a:spcBef>
              <a:buFont typeface="Wingdings" pitchFamily="2" charset="2"/>
              <a:buChar char="§"/>
              <a:defRPr/>
            </a:pPr>
            <a:r>
              <a:rPr lang="en-US" altLang="en-US" sz="2400" dirty="0" smtClean="0">
                <a:cs typeface="Arial" charset="0"/>
              </a:rPr>
              <a:t>International Maritime Organization (IMO) </a:t>
            </a:r>
            <a:r>
              <a:rPr lang="en-US" altLang="en-US" sz="2400" u="sng" dirty="0" smtClean="0">
                <a:cs typeface="Arial" charset="0"/>
              </a:rPr>
              <a:t>requires</a:t>
            </a:r>
            <a:r>
              <a:rPr lang="en-US" altLang="en-US" sz="2400" dirty="0" smtClean="0">
                <a:cs typeface="Arial" charset="0"/>
              </a:rPr>
              <a:t> shippers to use IMDG when one of the countries involved is party to SOLAS.</a:t>
            </a:r>
          </a:p>
          <a:p>
            <a:pPr marL="346843" indent="-346843">
              <a:spcBef>
                <a:spcPct val="20000"/>
              </a:spcBef>
              <a:defRPr/>
            </a:pPr>
            <a:endParaRPr lang="en-US" altLang="en-US" sz="1100" dirty="0" smtClean="0"/>
          </a:p>
          <a:p>
            <a:pPr marL="346843" indent="-346843">
              <a:spcBef>
                <a:spcPct val="20000"/>
              </a:spcBef>
              <a:defRPr/>
            </a:pPr>
            <a:r>
              <a:rPr lang="en-US" altLang="en-US" sz="2400" i="1" dirty="0" smtClean="0"/>
              <a:t>Shipping only domestic? Then you must use 49 CFR.</a:t>
            </a:r>
          </a:p>
          <a:p>
            <a:pPr eaLnBrk="1" hangingPunct="1">
              <a:lnSpc>
                <a:spcPct val="90000"/>
              </a:lnSpc>
              <a:defRPr/>
            </a:pPr>
            <a:endParaRPr lang="en-US" sz="2200" b="1" i="1" dirty="0"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92D3A4-780F-4E33-8F92-0628848B1451}"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r>
              <a:rPr lang="en-US" sz="2200" b="1" i="1" dirty="0" smtClean="0"/>
              <a:t>On deck verses below hold stowage:</a:t>
            </a:r>
          </a:p>
          <a:p>
            <a:pPr eaLnBrk="1" hangingPunct="1">
              <a:lnSpc>
                <a:spcPct val="90000"/>
              </a:lnSpc>
            </a:pPr>
            <a:endParaRPr lang="en-US" sz="2200" b="1" i="1" dirty="0"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BB5185-B203-4955-9C20-010CC730327B}"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p:txBody>
          <a:bodyPr wrap="square" numCol="1" anchor="t" anchorCtr="0" compatLnSpc="1">
            <a:prstTxWarp prst="textNoShape">
              <a:avLst/>
            </a:prstTxWarp>
            <a:normAutofit fontScale="32500" lnSpcReduction="20000"/>
          </a:bodyPr>
          <a:lstStyle/>
          <a:p>
            <a:pPr marL="462458" indent="-462458">
              <a:spcBef>
                <a:spcPct val="0"/>
              </a:spcBef>
              <a:spcAft>
                <a:spcPts val="1214"/>
              </a:spcAft>
              <a:buClr>
                <a:schemeClr val="tx1"/>
              </a:buClr>
              <a:defRPr/>
            </a:pPr>
            <a:r>
              <a:rPr lang="en-US" altLang="en-US" dirty="0" smtClean="0">
                <a:cs typeface="Arial" charset="0"/>
              </a:rPr>
              <a:t>New (actually not new requirement) SOLAS rules: July 2016. Long history of “estimating” weight.</a:t>
            </a:r>
          </a:p>
          <a:p>
            <a:pPr marL="231229" indent="-231229">
              <a:lnSpc>
                <a:spcPct val="90000"/>
              </a:lnSpc>
              <a:defRPr/>
            </a:pPr>
            <a:endParaRPr lang="en-US" altLang="en-US" i="1" dirty="0" smtClean="0"/>
          </a:p>
          <a:p>
            <a:pPr>
              <a:defRPr/>
            </a:pPr>
            <a:r>
              <a:rPr lang="en-US" dirty="0" smtClean="0"/>
              <a:t> The SOLAS (Safety of Life at Sea Convention) Amendment to make shippers responsible for verifying the gross mass of a packed container and its contents has sent reverberations around the industry with many saying they were not ready, or not even aware of the new requirements that came into force on 1 July this year. Many in the industry say this was an unnecessary step and will distort trade and at least add cost to the freight journey of a container at a time when certain players in the industry, notably ocean carriers, are facing something of a crisis in uncertain trade and financial markets. It is true that SOLAS which was mandated and then amended many times by the IMO (International Maritime </a:t>
            </a:r>
            <a:r>
              <a:rPr lang="en-US" dirty="0" err="1" smtClean="0"/>
              <a:t>Organisation</a:t>
            </a:r>
            <a:r>
              <a:rPr lang="en-US" dirty="0" smtClean="0"/>
              <a:t>) since its original inception following the “Titanic” sinking, has for many years included a mandatory requirement for shippers to declare the gross mass of their cargo correctly. So why has this new requirement to verify gross mass when that cargo is packed into a freight container come as such a shock? 60 years on, should we not know what the weight of the container and its cargo is? Is estimation of same such a bad thing? Evidence presented to IMO delegates showed that it can indeed be a significant problem and has led to many incidents of collapsing container stacks, damaged containers overturned vehicles and equipment and even whole vessels capsizing. The WSC (World Shipping Council) led calls at IMO for this new legislation following extensive research carried out by the MARIN Research Institute  in the Netherlands. This research, titled “</a:t>
            </a:r>
            <a:r>
              <a:rPr lang="en-US" dirty="0" err="1" smtClean="0"/>
              <a:t>lashing@sea</a:t>
            </a:r>
            <a:r>
              <a:rPr lang="en-US" dirty="0" smtClean="0"/>
              <a:t>”, was carried out by various liner shipping companies and interested organizations over several years into the loss of containers overboard across the globe. Of its many findings and recommendations, the one that IMO decided to tackle first was the “</a:t>
            </a:r>
            <a:r>
              <a:rPr lang="en-US" dirty="0" err="1" smtClean="0"/>
              <a:t>mis</a:t>
            </a:r>
            <a:r>
              <a:rPr lang="en-US" dirty="0" smtClean="0"/>
              <a:t>-declaration of container weights”. Evidence from several serious marine casualties showed that there can be a large variance in what shippers declare the weight to be and the actual weight. shows the safety load cell indicator on a top-lifting container fork lift indicating a weight of 42 T. Such cells are generally calibrated to give a reading to +/- 5 % as they are designed to protect the equipment from being overloaded. So the actual mass being lifted may have been anything from 39.9 T to 44.1 T.</a:t>
            </a:r>
          </a:p>
          <a:p>
            <a:pPr>
              <a:defRPr/>
            </a:pPr>
            <a:r>
              <a:rPr lang="en-US" dirty="0" smtClean="0"/>
              <a:t>What is clear though is that the particular container was grossly overloaded with paving blocks (Figure 2) and in fact was only a standard 20-foot dry van (the basis for a </a:t>
            </a:r>
            <a:r>
              <a:rPr lang="en-US" dirty="0" err="1" smtClean="0"/>
              <a:t>teu</a:t>
            </a:r>
            <a:r>
              <a:rPr lang="en-US" dirty="0" smtClean="0"/>
              <a:t>) which probably had a maximum cargo carrying capacity in the region of 28 T. Imagine the consequences of stowing this container high up in a vessel’s stow; it is easy to imagine what could go wrong.</a:t>
            </a:r>
          </a:p>
          <a:p>
            <a:pPr>
              <a:defRPr/>
            </a:pPr>
            <a:r>
              <a:rPr lang="en-US" b="1" u="sng" dirty="0" smtClean="0"/>
              <a:t>New SOLAS Legislation</a:t>
            </a:r>
            <a:endParaRPr lang="en-US" dirty="0" smtClean="0"/>
          </a:p>
          <a:p>
            <a:pPr>
              <a:defRPr/>
            </a:pPr>
            <a:r>
              <a:rPr lang="en-US" dirty="0" smtClean="0"/>
              <a:t>This, then, is the essence of the new legislation. Shippers have a history of, if not wholeheartedly </a:t>
            </a:r>
            <a:r>
              <a:rPr lang="en-US" dirty="0" err="1" smtClean="0"/>
              <a:t>mis</a:t>
            </a:r>
            <a:r>
              <a:rPr lang="en-US" dirty="0" smtClean="0"/>
              <a:t>-declaring container weights, then certainly “estimating” them, in some cases because of the complexities of the contractual relationships and who is actually packing the container. However, the industry has said enough is enough, and it is clear that it is the industry and not governments as that is where initial calls came from and –  the IMO would not make legislation for its own sake. That said, of course all government signatories to the SOLAS convention have accepted the new legislation; however, this is adding to uncertainty and confusion as very few of those governments have actually issued their  own national legislation and/or guidelines on how the matter will be handled in that particular nation.</a:t>
            </a:r>
          </a:p>
          <a:p>
            <a:pPr>
              <a:defRPr/>
            </a:pPr>
            <a:r>
              <a:rPr lang="en-US" dirty="0" smtClean="0"/>
              <a:t>So if the industry called for this, why so much confusion and dismay? Much of this springs from uncertainty of where the physical act of weighing will take place and on what equipment.</a:t>
            </a:r>
          </a:p>
          <a:p>
            <a:pPr>
              <a:defRPr/>
            </a:pPr>
            <a:r>
              <a:rPr lang="en-US" b="1" u="sng" dirty="0" smtClean="0"/>
              <a:t>How can the cargo and container be weighed?</a:t>
            </a:r>
            <a:endParaRPr lang="en-US" dirty="0" smtClean="0"/>
          </a:p>
          <a:p>
            <a:pPr>
              <a:defRPr/>
            </a:pPr>
            <a:r>
              <a:rPr lang="en-US" dirty="0" smtClean="0"/>
              <a:t>We know the VGM must be obtained using one of two methods:</a:t>
            </a:r>
          </a:p>
          <a:p>
            <a:pPr>
              <a:defRPr/>
            </a:pPr>
            <a:r>
              <a:rPr lang="en-US" dirty="0" smtClean="0"/>
              <a:t>Method 1: Weigh the packed container in in its entirety; or</a:t>
            </a:r>
          </a:p>
          <a:p>
            <a:pPr>
              <a:defRPr/>
            </a:pPr>
            <a:r>
              <a:rPr lang="en-US" dirty="0" smtClean="0"/>
              <a:t>Method 2: Weigh all the cargo items, packaging, </a:t>
            </a:r>
            <a:r>
              <a:rPr lang="en-US" dirty="0" err="1" smtClean="0"/>
              <a:t>dunnage</a:t>
            </a:r>
            <a:r>
              <a:rPr lang="en-US" dirty="0" smtClean="0"/>
              <a:t> and lashing and securing materials and then add the tare weight of the container.</a:t>
            </a:r>
          </a:p>
          <a:p>
            <a:pPr>
              <a:defRPr/>
            </a:pPr>
            <a:r>
              <a:rPr lang="en-US" dirty="0" smtClean="0"/>
              <a:t>This was a “compromise” solution as many argued that the world was not quite ready for full implementation of Method 1 only.</a:t>
            </a:r>
          </a:p>
          <a:p>
            <a:pPr>
              <a:defRPr/>
            </a:pPr>
            <a:r>
              <a:rPr lang="en-US" dirty="0" smtClean="0"/>
              <a:t>Whichever method is used the equipment has to be “certified” and “calibrated” to the standards approved by the competent authority in the nation where the packing takes place. Sounds simple in practice? Well let’s consider the options: Method 1 necessarily implies weighing the whole packed container, but in almost all cases the container will be on the back of some kind of trailer or chassis. This suggests utilizing a weighbridge. Certification and calibration of weighbridges is generally well established, there are many in use for trade today and accuracy levels across a range of weights are well established. However, the question is where are these weighbridges? Are they well positioned along container logistics supply chain routes? Are there sufficient in number? Will they necessitate multiple journeys as the vehicle itself will need </a:t>
            </a:r>
            <a:r>
              <a:rPr lang="en-US" dirty="0" err="1" smtClean="0"/>
              <a:t>taring</a:t>
            </a:r>
            <a:r>
              <a:rPr lang="en-US" dirty="0" smtClean="0"/>
              <a:t> off to reach an accurate VGM unless a piece of lifting equipment is positioned at the weighbridge to lift the container off the vehicle? Some also say that “estimates” of vehicle weights and variables such as fuel, etc. throw the whole requirement for greater accuracy into doubt. What about two TEUs on one chassis, what about road trains? No doubt weighbridges will be an effective solution for many but the industry needs a range of solutions. During recent ICHCA and other events we have seen a range of new technologies emerge that provide weighing opportunities at other points in the supply chain. It has long been recognized that weighing as the container is lifted onto the vessel at the quayside is far too late in the process; this was </a:t>
            </a:r>
            <a:r>
              <a:rPr lang="en-US" dirty="0" err="1" smtClean="0"/>
              <a:t>recognised</a:t>
            </a:r>
            <a:r>
              <a:rPr lang="en-US" dirty="0" smtClean="0"/>
              <a:t> in the SOLAS amendment wording which states “VGM shall be communicated in sufficient time to enable effective stow planning”. So if weighing is to take place at the port, and many argued this was the best place, as all containers must pass through there, then some kind of weighing capability on the receiving equipment, be that a top lift, RTG, RMG, etc. seems a sensible option.</a:t>
            </a:r>
          </a:p>
          <a:p>
            <a:pPr>
              <a:defRPr/>
            </a:pPr>
            <a:r>
              <a:rPr lang="en-US" dirty="0" smtClean="0"/>
              <a:t>However, SOLAS stopped short of making it mandatory to weigh at the port, the safety argument being that the container should be weighed as close to its packing point as possible. </a:t>
            </a:r>
            <a:r>
              <a:rPr lang="en-US" dirty="0" err="1" smtClean="0"/>
              <a:t>i.e</a:t>
            </a:r>
            <a:r>
              <a:rPr lang="en-US" dirty="0" smtClean="0"/>
              <a:t> the shippers premises, warehouse etc.  However SOLAS has made terminals  jointly responsible with ocean carriers for not “loading” the container onto a ship without first having received, or themselves obtaining that VGM.</a:t>
            </a:r>
          </a:p>
          <a:p>
            <a:pPr>
              <a:defRPr/>
            </a:pPr>
            <a:r>
              <a:rPr lang="en-US" b="1" u="sng" dirty="0" smtClean="0"/>
              <a:t>Solutions and certification</a:t>
            </a:r>
            <a:endParaRPr lang="en-US" dirty="0" smtClean="0"/>
          </a:p>
          <a:p>
            <a:pPr>
              <a:defRPr/>
            </a:pPr>
            <a:r>
              <a:rPr lang="en-US" dirty="0" smtClean="0"/>
              <a:t>This is where one of the problems lies; many manufacturers have offered solutions but terminals were loath to buy and install until they were sure someone was going to pay them to receive financial return on their considerable investment. Terminals usually have contracts with ocean carriers (</a:t>
            </a:r>
            <a:r>
              <a:rPr lang="en-US" dirty="0" err="1" smtClean="0"/>
              <a:t>i.e</a:t>
            </a:r>
            <a:r>
              <a:rPr lang="en-US" dirty="0" smtClean="0"/>
              <a:t>  the shipping lines), but the responsibility for obtaining VGM is that of the shipper who generally does not have any form of contractual relationship with </a:t>
            </a:r>
            <a:r>
              <a:rPr lang="en-US" dirty="0" err="1" smtClean="0"/>
              <a:t>terminals.To</a:t>
            </a:r>
            <a:r>
              <a:rPr lang="en-US" dirty="0" smtClean="0"/>
              <a:t> add to the complexity, certainly in the early days, terminals were also looking at buying systems that were not yet “certified and calibrated” to the competent authority approval and this was seen as a major stumbling block and one that manufacturers of new technology, such as twist lock sensors fitted to the port receiving equipment, had not paid much attention to in their efforts in concentrating on getting the technology right itself first. Fig 3. </a:t>
            </a:r>
            <a:r>
              <a:rPr lang="en-US" dirty="0" err="1" smtClean="0"/>
              <a:t>Twistlock</a:t>
            </a:r>
            <a:r>
              <a:rPr lang="en-US" dirty="0" smtClean="0"/>
              <a:t> sensor technology allows weighing of at least two containers simultaneously</a:t>
            </a:r>
          </a:p>
          <a:p>
            <a:pPr>
              <a:defRPr/>
            </a:pPr>
            <a:r>
              <a:rPr lang="en-US" dirty="0" smtClean="0"/>
              <a:t>Add to this the fact that nations were slow in issuing guidelines – the UK was the first to do so – many still have not, and it can be seen why there had been very little uptake. Manufacturers confirm there has been a recent surge in orders and this situation will continue for some time as industry adjusts. The issue of certification has been helped enormously by the involvement of the OIML. Sadly, the OIML was not consulted by IMO or any of the national governments or industry bodies in the build-up to the adoption of this legislation. It was only by Ian </a:t>
            </a:r>
            <a:r>
              <a:rPr lang="en-US" dirty="0" err="1" smtClean="0"/>
              <a:t>Dunmill</a:t>
            </a:r>
            <a:r>
              <a:rPr lang="en-US" dirty="0" smtClean="0"/>
              <a:t> attending ICHCA’s conference on the subject in September 2015 that the </a:t>
            </a:r>
            <a:r>
              <a:rPr lang="en-US" dirty="0" err="1" smtClean="0"/>
              <a:t>organisation</a:t>
            </a:r>
            <a:r>
              <a:rPr lang="en-US" dirty="0" smtClean="0"/>
              <a:t> became aware, formally, of the requirement and we have been engaged with each other since. The OIML’s extensive network of Member States and Corresponding members across the globe is now assisting with manufacturers obtaining approval for their systems using established OIML standards and methodology and this will enable the industry to meet its obligations. To conclude, many manufacturers are now providing solutions for the container logistics supply industry to help them meet their new requirement to obtain VGM. Weighbridges and similar technology such as platform scales (for Method 2) and conveyor weighing systems exist and are well developed but will only provide some of the capability. New technological solutions are being developed that a have significant added value, for example dynamic or “weigh in motion” weighbridges can detect differences between vehicle axle weights. Some sensitive weighbridges are being developed to detect container weight distribution “eccentricity”. Container spreader twist lock sensors can also detect such eccentricity and furthermore can detect snag loads, i.e. lifting the container with the vehicle still attached. </a:t>
            </a:r>
          </a:p>
          <a:p>
            <a:pPr>
              <a:defRPr/>
            </a:pPr>
            <a:r>
              <a:rPr lang="en-US" b="1" u="sng" dirty="0" smtClean="0"/>
              <a:t>And what will happen next?</a:t>
            </a:r>
            <a:endParaRPr lang="en-US" dirty="0" smtClean="0"/>
          </a:p>
          <a:p>
            <a:pPr>
              <a:defRPr/>
            </a:pPr>
            <a:r>
              <a:rPr lang="en-US" dirty="0" smtClean="0"/>
              <a:t>A stated Method 2 was an industry and IMO compromise and there are fears that accuracy levels will not improve significantly as shippers may continue to just “estimate” gross mass. If that is the case, then in a few years, if containers continue to be lost overboard then  IMO may call for removal of this option and leave just the “gold” standard of having every packed container physically weighed. What about that “eccentricity” issue? The new </a:t>
            </a:r>
            <a:r>
              <a:rPr lang="en-US" i="1" dirty="0" smtClean="0"/>
              <a:t>Code of Practice for Packing Cargo Transport Units</a:t>
            </a:r>
            <a:r>
              <a:rPr lang="en-US" dirty="0" smtClean="0"/>
              <a:t> issued by the IMO, ILO and UNECE certainly addresses this along with other packing and securing issues, but not mandatorily. Some argue that knowing the accurate weight is not enough, particularly the rail operators, and this could be the next logical step. Whatever happens, the industry will now move forward , albeit with perhaps a bumpy few months as the “New Operational Reality” (as the WSC calls it) settles in .However the industry must work  in close liaison with the OIML in order to ensure that the gross mass of a packed container can be calculated as accurately as possible to ensure the safety of loading and subsequent transport.</a:t>
            </a:r>
          </a:p>
          <a:p>
            <a:pPr marL="231229" indent="-231229">
              <a:lnSpc>
                <a:spcPct val="90000"/>
              </a:lnSpc>
              <a:defRPr/>
            </a:pPr>
            <a:endParaRPr lang="en-US" altLang="en-US" i="1" dirty="0" smtClean="0"/>
          </a:p>
        </p:txBody>
      </p:sp>
      <p:sp>
        <p:nvSpPr>
          <p:cNvPr id="4" name="Slide Number Placeholder 3"/>
          <p:cNvSpPr>
            <a:spLocks noGrp="1"/>
          </p:cNvSpPr>
          <p:nvPr>
            <p:ph type="sldNum" sz="quarter" idx="5"/>
          </p:nvPr>
        </p:nvSpPr>
        <p:spPr/>
        <p:txBody>
          <a:bodyPr/>
          <a:lstStyle/>
          <a:p>
            <a:pPr>
              <a:defRPr/>
            </a:pPr>
            <a:fld id="{0E433484-02EE-4EAB-89A4-38E67DA651D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marL="457641" indent="-457641">
              <a:spcBef>
                <a:spcPct val="0"/>
              </a:spcBef>
              <a:spcAft>
                <a:spcPts val="1202"/>
              </a:spcAft>
              <a:buClr>
                <a:schemeClr val="tx1"/>
              </a:buClr>
            </a:pPr>
            <a:endParaRPr lang="en-US" altLang="en-US" sz="2400" dirty="0"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6DE626-2D16-4C58-A356-370654381F3B}"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endParaRPr lang="en-US" sz="2200" b="1" i="1" dirty="0"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D0DB58-8D2C-4AA1-97C3-799BE4A5A4D0}"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5433AF0-2836-422B-A103-D564A5CDC829}"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a:defRPr/>
            </a:pPr>
            <a:r>
              <a:rPr lang="en-US" sz="1000" dirty="0" smtClean="0"/>
              <a:t>PWSA</a:t>
            </a:r>
          </a:p>
          <a:p>
            <a:pPr>
              <a:defRPr/>
            </a:pPr>
            <a:r>
              <a:rPr lang="en-US" sz="1000" dirty="0" smtClean="0"/>
              <a:t>Coast Guard COTP Authority</a:t>
            </a:r>
          </a:p>
          <a:p>
            <a:pPr eaLnBrk="1" hangingPunct="1">
              <a:defRPr/>
            </a:pPr>
            <a:r>
              <a:rPr lang="en-US" sz="1000" dirty="0" smtClean="0"/>
              <a:t>Executive Order No. 10173 – Truman - October 18, 1950 </a:t>
            </a:r>
          </a:p>
          <a:p>
            <a:pPr eaLnBrk="1" hangingPunct="1">
              <a:defRPr/>
            </a:pPr>
            <a:r>
              <a:rPr lang="en-US" sz="1000" dirty="0" smtClean="0"/>
              <a:t>Super 6</a:t>
            </a:r>
          </a:p>
          <a:p>
            <a:pPr eaLnBrk="1" hangingPunct="1">
              <a:defRPr/>
            </a:pPr>
            <a:endParaRPr lang="en-US" sz="1000" dirty="0" smtClean="0"/>
          </a:p>
          <a:p>
            <a:pPr eaLnBrk="1" hangingPunct="1">
              <a:defRPr/>
            </a:pPr>
            <a:r>
              <a:rPr lang="en-US" sz="1000" dirty="0" smtClean="0"/>
              <a:t>ISCS</a:t>
            </a:r>
          </a:p>
          <a:p>
            <a:pPr eaLnBrk="1" hangingPunct="1">
              <a:defRPr/>
            </a:pPr>
            <a:r>
              <a:rPr lang="en-US" sz="1000" dirty="0" smtClean="0"/>
              <a:t>Codified in 49 CFR</a:t>
            </a:r>
          </a:p>
          <a:p>
            <a:pPr eaLnBrk="1" hangingPunct="1">
              <a:buFont typeface="Arial" pitchFamily="34" charset="0"/>
              <a:buChar char="•"/>
              <a:defRPr/>
            </a:pPr>
            <a:r>
              <a:rPr lang="en-US" sz="1000" dirty="0" smtClean="0"/>
              <a:t> In 1972 the IMO and United</a:t>
            </a:r>
          </a:p>
          <a:p>
            <a:pPr eaLnBrk="1" hangingPunct="1">
              <a:defRPr/>
            </a:pPr>
            <a:r>
              <a:rPr lang="en-US" sz="1000" dirty="0" smtClean="0"/>
              <a:t>  Nations adopted CSC 1972</a:t>
            </a:r>
          </a:p>
          <a:p>
            <a:pPr eaLnBrk="1" hangingPunct="1">
              <a:buFont typeface="Arial" pitchFamily="34" charset="0"/>
              <a:buChar char="•"/>
              <a:defRPr/>
            </a:pPr>
            <a:r>
              <a:rPr lang="en-US" sz="1000" dirty="0" smtClean="0"/>
              <a:t> Defined freight containers</a:t>
            </a:r>
          </a:p>
          <a:p>
            <a:pPr eaLnBrk="1" hangingPunct="1">
              <a:buFont typeface="Arial" pitchFamily="34" charset="0"/>
              <a:buChar char="•"/>
              <a:defRPr/>
            </a:pPr>
            <a:r>
              <a:rPr lang="en-US" sz="1000" dirty="0" smtClean="0"/>
              <a:t> Implemented standards for</a:t>
            </a:r>
          </a:p>
          <a:p>
            <a:pPr eaLnBrk="1" hangingPunct="1">
              <a:defRPr/>
            </a:pPr>
            <a:r>
              <a:rPr lang="en-US" sz="1000" dirty="0" smtClean="0"/>
              <a:t>  containers used internationally </a:t>
            </a:r>
          </a:p>
          <a:p>
            <a:pPr eaLnBrk="1" hangingPunct="1">
              <a:spcBef>
                <a:spcPct val="20000"/>
              </a:spcBef>
              <a:buFont typeface="Wingdings" pitchFamily="2" charset="2"/>
              <a:buNone/>
              <a:defRPr/>
            </a:pPr>
            <a:r>
              <a:rPr lang="en-US" sz="1000" b="1" dirty="0" smtClean="0"/>
              <a:t>Federal Hazardous Materials Transportation Act</a:t>
            </a:r>
          </a:p>
          <a:p>
            <a:pPr marL="743754" lvl="1" indent="-286059" eaLnBrk="1" hangingPunct="1">
              <a:spcBef>
                <a:spcPct val="20000"/>
              </a:spcBef>
              <a:buFont typeface="Arial" charset="0"/>
              <a:buChar char="–"/>
              <a:defRPr/>
            </a:pPr>
            <a:r>
              <a:rPr lang="en-US" sz="1000" dirty="0" smtClean="0"/>
              <a:t>49 USC §§ 5101-5127</a:t>
            </a:r>
          </a:p>
          <a:p>
            <a:pPr marL="743754" lvl="1" indent="-286059" eaLnBrk="1" hangingPunct="1">
              <a:spcBef>
                <a:spcPct val="20000"/>
              </a:spcBef>
              <a:buFont typeface="Arial" charset="0"/>
              <a:buChar char="–"/>
              <a:defRPr/>
            </a:pPr>
            <a:r>
              <a:rPr lang="en-US" sz="1000" dirty="0" smtClean="0"/>
              <a:t>49 CFR 171-180</a:t>
            </a:r>
          </a:p>
          <a:p>
            <a:pPr marL="743754" lvl="1" indent="-286059" eaLnBrk="1" hangingPunct="1">
              <a:spcBef>
                <a:spcPct val="20000"/>
              </a:spcBef>
              <a:buFont typeface="Arial" charset="0"/>
              <a:buChar char="–"/>
              <a:defRPr/>
            </a:pPr>
            <a:r>
              <a:rPr lang="en-US" sz="1000" dirty="0" smtClean="0"/>
              <a:t>Delegation authorizes the Coast Guard to:</a:t>
            </a:r>
          </a:p>
          <a:p>
            <a:pPr marL="1093381" lvl="2" indent="-177993" eaLnBrk="1" hangingPunct="1">
              <a:spcBef>
                <a:spcPct val="20000"/>
              </a:spcBef>
              <a:defRPr/>
            </a:pPr>
            <a:r>
              <a:rPr lang="en-US" sz="1000" dirty="0" smtClean="0"/>
              <a:t> “carry out the functions relating to investigations, records, inspections, penalties, and specific relief, with particular emphasis on the transportation or shipment of hazardous materials by water”</a:t>
            </a:r>
          </a:p>
          <a:p>
            <a:pPr eaLnBrk="1" hangingPunct="1">
              <a:lnSpc>
                <a:spcPct val="90000"/>
              </a:lnSpc>
              <a:defRPr/>
            </a:pPr>
            <a:r>
              <a:rPr lang="en-US" sz="1000" b="1" dirty="0" smtClean="0"/>
              <a:t>Federal Hazardous Materials Transportation Law</a:t>
            </a:r>
          </a:p>
          <a:p>
            <a:pPr lvl="1" eaLnBrk="1" hangingPunct="1">
              <a:lnSpc>
                <a:spcPct val="90000"/>
              </a:lnSpc>
              <a:defRPr/>
            </a:pPr>
            <a:r>
              <a:rPr lang="en-US" sz="1000" dirty="0" smtClean="0"/>
              <a:t>Secretary of Transportation tasked</a:t>
            </a:r>
          </a:p>
          <a:p>
            <a:pPr lvl="1" eaLnBrk="1" hangingPunct="1">
              <a:lnSpc>
                <a:spcPct val="90000"/>
              </a:lnSpc>
              <a:spcAft>
                <a:spcPct val="10000"/>
              </a:spcAft>
              <a:buFont typeface="Wingdings" pitchFamily="2" charset="2"/>
              <a:buNone/>
              <a:defRPr/>
            </a:pPr>
            <a:r>
              <a:rPr lang="en-US" sz="1000" dirty="0" smtClean="0"/>
              <a:t> “...to provide adequate protection against the risks to life and property inherent in the transportation of hazardous material in commerce by improving the regulatory and enforcement authority…” </a:t>
            </a:r>
          </a:p>
          <a:p>
            <a:pPr lvl="1" eaLnBrk="1" hangingPunct="1">
              <a:lnSpc>
                <a:spcPct val="90000"/>
              </a:lnSpc>
              <a:buFont typeface="Wingdings" pitchFamily="2" charset="2"/>
              <a:buNone/>
              <a:defRPr/>
            </a:pPr>
            <a:r>
              <a:rPr lang="en-US" sz="1000" dirty="0" smtClean="0"/>
              <a:t>Responsibility Delegated</a:t>
            </a:r>
          </a:p>
          <a:p>
            <a:pPr lvl="2" eaLnBrk="1" hangingPunct="1">
              <a:lnSpc>
                <a:spcPct val="90000"/>
              </a:lnSpc>
              <a:defRPr/>
            </a:pPr>
            <a:r>
              <a:rPr lang="en-US" sz="1000" dirty="0" smtClean="0"/>
              <a:t>Pipeline and Hazardous Material Safety Administration</a:t>
            </a:r>
          </a:p>
          <a:p>
            <a:pPr lvl="2" eaLnBrk="1" hangingPunct="1">
              <a:lnSpc>
                <a:spcPct val="90000"/>
              </a:lnSpc>
              <a:defRPr/>
            </a:pPr>
            <a:r>
              <a:rPr lang="en-US" sz="1000" dirty="0" smtClean="0"/>
              <a:t>Federal Highway Administration</a:t>
            </a:r>
          </a:p>
          <a:p>
            <a:pPr lvl="2" eaLnBrk="1" hangingPunct="1">
              <a:lnSpc>
                <a:spcPct val="90000"/>
              </a:lnSpc>
              <a:defRPr/>
            </a:pPr>
            <a:r>
              <a:rPr lang="en-US" sz="1000" dirty="0" smtClean="0"/>
              <a:t>Federal Aviation Administration</a:t>
            </a:r>
          </a:p>
          <a:p>
            <a:pPr lvl="2" eaLnBrk="1" hangingPunct="1">
              <a:lnSpc>
                <a:spcPct val="90000"/>
              </a:lnSpc>
              <a:defRPr/>
            </a:pPr>
            <a:r>
              <a:rPr lang="en-US" sz="1000" dirty="0" smtClean="0"/>
              <a:t>Federal Railroad Administration</a:t>
            </a:r>
          </a:p>
          <a:p>
            <a:pPr lvl="2" eaLnBrk="1" hangingPunct="1">
              <a:lnSpc>
                <a:spcPct val="90000"/>
              </a:lnSpc>
              <a:defRPr/>
            </a:pPr>
            <a:r>
              <a:rPr lang="en-US" sz="1000" b="1" i="1" dirty="0" smtClean="0"/>
              <a:t>Coast Guard</a:t>
            </a:r>
          </a:p>
          <a:p>
            <a:pPr eaLnBrk="1" hangingPunct="1">
              <a:buFont typeface="Wingdings" pitchFamily="2" charset="2"/>
              <a:buChar char="§"/>
              <a:defRPr/>
            </a:pPr>
            <a:r>
              <a:rPr lang="en-US" altLang="en-US" sz="1000" dirty="0" smtClean="0"/>
              <a:t>Federal Hazardous Materials Safety Act</a:t>
            </a:r>
          </a:p>
          <a:p>
            <a:pPr eaLnBrk="1" hangingPunct="1">
              <a:buFont typeface="Wingdings" pitchFamily="2" charset="2"/>
              <a:buChar char="§"/>
              <a:defRPr/>
            </a:pPr>
            <a:r>
              <a:rPr lang="en-US" altLang="en-US" sz="1000" dirty="0" smtClean="0"/>
              <a:t>Ports &amp; Waterways Safety Act</a:t>
            </a:r>
          </a:p>
          <a:p>
            <a:pPr eaLnBrk="1" hangingPunct="1">
              <a:buFont typeface="Wingdings" pitchFamily="2" charset="2"/>
              <a:buChar char="§"/>
              <a:defRPr/>
            </a:pPr>
            <a:r>
              <a:rPr lang="en-US" altLang="en-US" sz="1000" dirty="0" smtClean="0"/>
              <a:t>Executive Order 10173</a:t>
            </a:r>
          </a:p>
          <a:p>
            <a:pPr eaLnBrk="1" hangingPunct="1">
              <a:buFont typeface="Wingdings" pitchFamily="2" charset="2"/>
              <a:buChar char="§"/>
              <a:defRPr/>
            </a:pPr>
            <a:r>
              <a:rPr lang="en-US" altLang="en-US" sz="1000" dirty="0" smtClean="0"/>
              <a:t>International Safe Container Act</a:t>
            </a:r>
          </a:p>
          <a:p>
            <a:pPr eaLnBrk="1" hangingPunct="1">
              <a:buFont typeface="Wingdings" pitchFamily="2" charset="2"/>
              <a:buChar char="§"/>
              <a:defRPr/>
            </a:pPr>
            <a:r>
              <a:rPr lang="en-US" altLang="en-US" sz="1000" dirty="0" smtClean="0"/>
              <a:t>MARPOL / SOLAS</a:t>
            </a:r>
          </a:p>
          <a:p>
            <a:pPr eaLnBrk="1" hangingPunct="1">
              <a:lnSpc>
                <a:spcPct val="90000"/>
              </a:lnSpc>
            </a:pPr>
            <a:endParaRPr lang="en-US" sz="1000" b="1" i="1" dirty="0"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CA889C-5778-4B01-B449-43002D18975F}"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p:txBody>
          <a:bodyPr wrap="square" numCol="1" anchor="t" anchorCtr="0" compatLnSpc="1">
            <a:prstTxWarp prst="textNoShape">
              <a:avLst/>
            </a:prstTxWarp>
            <a:normAutofit fontScale="40000" lnSpcReduction="20000"/>
          </a:bodyPr>
          <a:lstStyle/>
          <a:p>
            <a:pPr marL="457695" indent="-457695">
              <a:spcBef>
                <a:spcPts val="0"/>
              </a:spcBef>
              <a:spcAft>
                <a:spcPts val="1202"/>
              </a:spcAft>
              <a:buClr>
                <a:schemeClr val="tx1"/>
              </a:buClr>
              <a:buFont typeface="Wingdings" pitchFamily="2" charset="2"/>
              <a:buChar char="§"/>
              <a:defRPr/>
            </a:pPr>
            <a:r>
              <a:rPr lang="en-US" altLang="en-US" sz="2400" dirty="0" smtClean="0"/>
              <a:t>The basic statute regulating hazardous materials transportation in the United States.  Coast Guard has authority to enforce regulations pertaining to hazardous materials carried by vessel.</a:t>
            </a:r>
            <a:endParaRPr lang="en-US" altLang="en-US" sz="2400" b="1" dirty="0" smtClean="0">
              <a:cs typeface="Arial" pitchFamily="34" charset="0"/>
            </a:endParaRPr>
          </a:p>
          <a:p>
            <a:pPr marL="457695" lvl="1" indent="-457695">
              <a:spcBef>
                <a:spcPts val="0"/>
              </a:spcBef>
              <a:spcAft>
                <a:spcPts val="1202"/>
              </a:spcAft>
              <a:buClr>
                <a:schemeClr val="tx1"/>
              </a:buClr>
              <a:buFont typeface="Wingdings" pitchFamily="2" charset="2"/>
              <a:buChar char="§"/>
              <a:defRPr/>
            </a:pPr>
            <a:r>
              <a:rPr lang="en-US" altLang="en-US" dirty="0" smtClean="0"/>
              <a:t>“to insure the safety of vessels and waterfront facilities, and the protection of the navigable waters and resources” </a:t>
            </a:r>
            <a:endParaRPr lang="en-US" altLang="en-US" sz="2400" b="1" dirty="0" smtClean="0">
              <a:cs typeface="Arial" pitchFamily="34" charset="0"/>
            </a:endParaRPr>
          </a:p>
          <a:p>
            <a:pPr marL="457695" indent="-457695">
              <a:spcBef>
                <a:spcPts val="0"/>
              </a:spcBef>
              <a:spcAft>
                <a:spcPts val="1202"/>
              </a:spcAft>
              <a:buClr>
                <a:schemeClr val="tx1"/>
              </a:buClr>
              <a:buFont typeface="Wingdings" pitchFamily="2" charset="2"/>
              <a:buChar char="§"/>
              <a:defRPr/>
            </a:pPr>
            <a:r>
              <a:rPr lang="en-US" altLang="en-US" sz="2400" dirty="0" smtClean="0"/>
              <a:t>33 CFR 6  inspect and search at any time any vessel, waterfront facility, or security zone, or any person, article, or thing therein within the jurisdiction of the United States, may place guards upon such vessel, waterfront facility, or security zone</a:t>
            </a:r>
            <a:endParaRPr lang="en-US" altLang="en-US" sz="2400" b="1" dirty="0" smtClean="0">
              <a:cs typeface="Arial" pitchFamily="34" charset="0"/>
            </a:endParaRPr>
          </a:p>
          <a:p>
            <a:pPr marL="457695" indent="-457695">
              <a:spcBef>
                <a:spcPts val="0"/>
              </a:spcBef>
              <a:spcAft>
                <a:spcPts val="1202"/>
              </a:spcAft>
              <a:buClr>
                <a:schemeClr val="tx1"/>
              </a:buClr>
              <a:buFont typeface="Wingdings" pitchFamily="2" charset="2"/>
              <a:buChar char="§"/>
              <a:defRPr/>
            </a:pPr>
            <a:r>
              <a:rPr lang="en-US" altLang="en-US" sz="2400" b="1" dirty="0" smtClean="0">
                <a:cs typeface="Arial" pitchFamily="34" charset="0"/>
              </a:rPr>
              <a:t>Hazardous Materials / Dangerous Goods:</a:t>
            </a:r>
          </a:p>
          <a:p>
            <a:pPr marL="858177" lvl="1" indent="-457695">
              <a:spcBef>
                <a:spcPts val="0"/>
              </a:spcBef>
              <a:spcAft>
                <a:spcPts val="1202"/>
              </a:spcAft>
              <a:buClr>
                <a:schemeClr val="tx1"/>
              </a:buClr>
              <a:buFont typeface="Wingdings" pitchFamily="2" charset="2"/>
              <a:buChar char="§"/>
              <a:defRPr/>
            </a:pPr>
            <a:r>
              <a:rPr lang="en-US" altLang="en-US" sz="2000" dirty="0" smtClean="0">
                <a:cs typeface="Arial" pitchFamily="34" charset="0"/>
              </a:rPr>
              <a:t>Federal Hazardous Materials Transportation Law (FHMTL)</a:t>
            </a:r>
          </a:p>
          <a:p>
            <a:pPr marL="858177" lvl="1" indent="-457695">
              <a:spcBef>
                <a:spcPts val="0"/>
              </a:spcBef>
              <a:spcAft>
                <a:spcPts val="1202"/>
              </a:spcAft>
              <a:buClr>
                <a:schemeClr val="tx1"/>
              </a:buClr>
              <a:buFont typeface="Wingdings" pitchFamily="2" charset="2"/>
              <a:buChar char="§"/>
              <a:defRPr/>
            </a:pPr>
            <a:r>
              <a:rPr lang="en-US" altLang="en-US" sz="2000" dirty="0" smtClean="0">
                <a:cs typeface="Arial" pitchFamily="34" charset="0"/>
              </a:rPr>
              <a:t>International Convention for the Safety of Life at Sea (SOLAS)</a:t>
            </a:r>
          </a:p>
          <a:p>
            <a:pPr marL="858177" lvl="1" indent="-457695">
              <a:spcBef>
                <a:spcPts val="0"/>
              </a:spcBef>
              <a:spcAft>
                <a:spcPts val="1202"/>
              </a:spcAft>
              <a:buClr>
                <a:schemeClr val="tx1"/>
              </a:buClr>
              <a:buFont typeface="Wingdings" pitchFamily="2" charset="2"/>
              <a:buChar char="§"/>
              <a:defRPr/>
            </a:pPr>
            <a:r>
              <a:rPr lang="en-US" altLang="en-US" sz="2000" dirty="0" smtClean="0">
                <a:cs typeface="Arial" pitchFamily="34" charset="0"/>
              </a:rPr>
              <a:t>International Convention for the Prevention of Pollution for Ships (MARPOL), Annex III</a:t>
            </a:r>
          </a:p>
          <a:p>
            <a:pPr marL="457695" indent="-457695">
              <a:spcBef>
                <a:spcPts val="0"/>
              </a:spcBef>
              <a:spcAft>
                <a:spcPts val="1202"/>
              </a:spcAft>
              <a:buClr>
                <a:schemeClr val="tx1"/>
              </a:buClr>
              <a:buFont typeface="Wingdings" pitchFamily="2" charset="2"/>
              <a:buChar char="§"/>
              <a:defRPr/>
            </a:pPr>
            <a:r>
              <a:rPr lang="en-US" altLang="en-US" sz="2400" b="1" dirty="0" smtClean="0">
                <a:cs typeface="Arial" pitchFamily="34" charset="0"/>
              </a:rPr>
              <a:t>Container Structural Standards:</a:t>
            </a:r>
          </a:p>
          <a:p>
            <a:pPr marL="858177" lvl="1" indent="-457695">
              <a:spcBef>
                <a:spcPts val="0"/>
              </a:spcBef>
              <a:spcAft>
                <a:spcPts val="1202"/>
              </a:spcAft>
              <a:buClr>
                <a:schemeClr val="tx1"/>
              </a:buClr>
              <a:buFont typeface="Wingdings" pitchFamily="2" charset="2"/>
              <a:buChar char="§"/>
              <a:defRPr/>
            </a:pPr>
            <a:r>
              <a:rPr lang="en-US" altLang="en-US" sz="2000" dirty="0" smtClean="0">
                <a:cs typeface="Arial" pitchFamily="34" charset="0"/>
              </a:rPr>
              <a:t>International Safe Container Act (ISCA)</a:t>
            </a:r>
          </a:p>
          <a:p>
            <a:pPr marL="858177" lvl="1" indent="-457695">
              <a:spcBef>
                <a:spcPts val="0"/>
              </a:spcBef>
              <a:spcAft>
                <a:spcPts val="1202"/>
              </a:spcAft>
              <a:buClr>
                <a:schemeClr val="tx1"/>
              </a:buClr>
              <a:buFont typeface="Wingdings" pitchFamily="2" charset="2"/>
              <a:buChar char="§"/>
              <a:defRPr/>
            </a:pPr>
            <a:r>
              <a:rPr lang="en-US" altLang="en-US" sz="2000" dirty="0" smtClean="0">
                <a:cs typeface="Arial" pitchFamily="34" charset="0"/>
              </a:rPr>
              <a:t>International Convention for Safe Containers (CSC)</a:t>
            </a:r>
            <a:r>
              <a:rPr lang="en-US" altLang="en-US" sz="2000" b="1" dirty="0" smtClean="0">
                <a:cs typeface="Arial" pitchFamily="34" charset="0"/>
              </a:rPr>
              <a:t> </a:t>
            </a:r>
            <a:r>
              <a:rPr lang="en-US" altLang="en-US" sz="2000" dirty="0" smtClean="0">
                <a:cs typeface="Arial" pitchFamily="34" charset="0"/>
              </a:rPr>
              <a:t>, 1972</a:t>
            </a:r>
            <a:endParaRPr lang="en-US" altLang="en-US" sz="2000" b="1" dirty="0" smtClean="0">
              <a:cs typeface="Arial" pitchFamily="34" charset="0"/>
            </a:endParaRPr>
          </a:p>
          <a:p>
            <a:pPr marL="457695" indent="-457695">
              <a:spcBef>
                <a:spcPts val="0"/>
              </a:spcBef>
              <a:spcAft>
                <a:spcPts val="1202"/>
              </a:spcAft>
              <a:buClr>
                <a:schemeClr val="tx1"/>
              </a:buClr>
              <a:buFont typeface="Wingdings" pitchFamily="2" charset="2"/>
              <a:buChar char="§"/>
              <a:defRPr/>
            </a:pPr>
            <a:r>
              <a:rPr lang="en-US" altLang="en-US" sz="2400" b="1" dirty="0" smtClean="0">
                <a:cs typeface="Arial" pitchFamily="34" charset="0"/>
              </a:rPr>
              <a:t>Facility Access / Operational Control:</a:t>
            </a:r>
          </a:p>
          <a:p>
            <a:pPr marL="858177" lvl="1" indent="-457695">
              <a:spcBef>
                <a:spcPts val="0"/>
              </a:spcBef>
              <a:spcAft>
                <a:spcPts val="1202"/>
              </a:spcAft>
              <a:buClr>
                <a:schemeClr val="tx1"/>
              </a:buClr>
              <a:buFont typeface="Wingdings" pitchFamily="2" charset="2"/>
              <a:buChar char="§"/>
              <a:defRPr/>
            </a:pPr>
            <a:r>
              <a:rPr lang="en-US" altLang="en-US" sz="2000" dirty="0" smtClean="0">
                <a:cs typeface="Arial" pitchFamily="34" charset="0"/>
              </a:rPr>
              <a:t>Ports and Waterways Safety Act (PWSA)</a:t>
            </a:r>
          </a:p>
          <a:p>
            <a:pPr marL="858177" lvl="1" indent="-457695">
              <a:spcBef>
                <a:spcPts val="0"/>
              </a:spcBef>
              <a:spcAft>
                <a:spcPts val="1202"/>
              </a:spcAft>
              <a:buClr>
                <a:schemeClr val="tx1"/>
              </a:buClr>
              <a:buFont typeface="Wingdings" pitchFamily="2" charset="2"/>
              <a:buChar char="§"/>
              <a:defRPr/>
            </a:pPr>
            <a:r>
              <a:rPr lang="en-US" altLang="en-US" sz="2000" dirty="0" smtClean="0">
                <a:cs typeface="Arial" pitchFamily="34" charset="0"/>
              </a:rPr>
              <a:t>33 Code of Federal Regulations (CFR) 6</a:t>
            </a:r>
          </a:p>
          <a:p>
            <a:pPr marL="858177" lvl="1" indent="-457695">
              <a:spcBef>
                <a:spcPts val="0"/>
              </a:spcBef>
              <a:spcAft>
                <a:spcPts val="1202"/>
              </a:spcAft>
              <a:buClr>
                <a:schemeClr val="tx1"/>
              </a:buClr>
              <a:buFont typeface="Wingdings" pitchFamily="2" charset="2"/>
              <a:buChar char="§"/>
              <a:defRPr/>
            </a:pPr>
            <a:r>
              <a:rPr lang="en-US" altLang="en-US" sz="2000" dirty="0" smtClean="0">
                <a:cs typeface="Arial" pitchFamily="34" charset="0"/>
              </a:rPr>
              <a:t>MTSA: 33 CFR 101-105</a:t>
            </a:r>
          </a:p>
          <a:p>
            <a:pPr marL="858177" lvl="1" indent="-457695">
              <a:spcBef>
                <a:spcPts val="0"/>
              </a:spcBef>
              <a:spcAft>
                <a:spcPts val="1202"/>
              </a:spcAft>
              <a:buClr>
                <a:schemeClr val="tx1"/>
              </a:buClr>
              <a:buFont typeface="Wingdings" pitchFamily="2" charset="2"/>
              <a:buChar char="§"/>
              <a:defRPr/>
            </a:pPr>
            <a:endParaRPr lang="en-US" altLang="en-US" sz="2000" b="1" dirty="0" smtClean="0">
              <a:cs typeface="Arial" pitchFamily="34" charset="0"/>
            </a:endParaRPr>
          </a:p>
          <a:p>
            <a:pPr eaLnBrk="1" hangingPunct="1">
              <a:lnSpc>
                <a:spcPct val="90000"/>
              </a:lnSpc>
              <a:defRPr/>
            </a:pPr>
            <a:endParaRPr lang="en-US" sz="2200" b="1" i="1" dirty="0"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8C6E65-9874-471D-915B-26AEB18B1BCD}"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pPr eaLnBrk="1" hangingPunct="1">
              <a:lnSpc>
                <a:spcPct val="90000"/>
              </a:lnSpc>
              <a:defRPr/>
            </a:pPr>
            <a:r>
              <a:rPr lang="en-US" sz="2800" dirty="0" smtClean="0"/>
              <a:t>- Talk about 1992 Santa Clara; the different roles &amp; responsibilities Shipper, </a:t>
            </a:r>
            <a:r>
              <a:rPr lang="en-US" sz="2800" dirty="0" err="1" smtClean="0"/>
              <a:t>offerer</a:t>
            </a:r>
            <a:r>
              <a:rPr lang="en-US" sz="2800" dirty="0" smtClean="0"/>
              <a:t>, carrier, forwarder, consolidator, facility</a:t>
            </a:r>
          </a:p>
          <a:p>
            <a:pPr eaLnBrk="1" hangingPunct="1">
              <a:lnSpc>
                <a:spcPct val="90000"/>
              </a:lnSpc>
              <a:defRPr/>
            </a:pPr>
            <a:endParaRPr lang="en-US" sz="2800" dirty="0" smtClean="0"/>
          </a:p>
          <a:p>
            <a:pPr marL="228847" indent="-228847">
              <a:buFontTx/>
              <a:buAutoNum type="arabicPeriod"/>
              <a:defRPr/>
            </a:pPr>
            <a:r>
              <a:rPr lang="en-US" b="1" dirty="0" smtClean="0"/>
              <a:t>We remain alert.   2. We are a layered support mechanism</a:t>
            </a:r>
          </a:p>
          <a:p>
            <a:pPr eaLnBrk="1" hangingPunct="1">
              <a:lnSpc>
                <a:spcPct val="90000"/>
              </a:lnSpc>
              <a:defRPr/>
            </a:pPr>
            <a:endParaRPr lang="en-US" dirty="0" smtClean="0"/>
          </a:p>
          <a:p>
            <a:pPr eaLnBrk="1" hangingPunct="1">
              <a:lnSpc>
                <a:spcPct val="90000"/>
              </a:lnSpc>
              <a:defRPr/>
            </a:pPr>
            <a:r>
              <a:rPr lang="en-US" b="1" dirty="0" smtClean="0"/>
              <a:t>2015 voyage off of Vietnam, the contents of a China packed-container had a fire starting from cargo </a:t>
            </a:r>
            <a:r>
              <a:rPr lang="en-US" b="1" dirty="0" err="1" smtClean="0"/>
              <a:t>ID’d</a:t>
            </a:r>
            <a:r>
              <a:rPr lang="en-US" b="1" dirty="0" smtClean="0"/>
              <a:t> as water pipe-charcoal. The crew extinguished the fire before it spread. A 3rd party investigation showed that </a:t>
            </a:r>
            <a:r>
              <a:rPr lang="en-US" b="1" u="sng" dirty="0" smtClean="0"/>
              <a:t>self-heating </a:t>
            </a:r>
            <a:r>
              <a:rPr lang="en-US" b="1" dirty="0" smtClean="0"/>
              <a:t>of the charcoal tablets was the fire’s cause.  </a:t>
            </a:r>
          </a:p>
          <a:p>
            <a:pPr eaLnBrk="1" hangingPunct="1">
              <a:lnSpc>
                <a:spcPct val="90000"/>
              </a:lnSpc>
              <a:defRPr/>
            </a:pPr>
            <a:endParaRPr lang="en-US" b="1" dirty="0" smtClean="0"/>
          </a:p>
          <a:p>
            <a:pPr eaLnBrk="1" hangingPunct="1">
              <a:lnSpc>
                <a:spcPct val="90000"/>
              </a:lnSpc>
              <a:defRPr/>
            </a:pPr>
            <a:r>
              <a:rPr lang="en-US" b="1" dirty="0" smtClean="0"/>
              <a:t>The container should have been declared as dangerous cargo by the shipper, but was not, thus the vessel stowed the container in a higher risk location.  </a:t>
            </a:r>
          </a:p>
          <a:p>
            <a:pPr eaLnBrk="1" hangingPunct="1">
              <a:lnSpc>
                <a:spcPct val="90000"/>
              </a:lnSpc>
              <a:defRPr/>
            </a:pPr>
            <a:endParaRPr lang="en-US" b="1" dirty="0" smtClean="0"/>
          </a:p>
          <a:p>
            <a:pPr eaLnBrk="1" hangingPunct="1">
              <a:lnSpc>
                <a:spcPct val="90000"/>
              </a:lnSpc>
              <a:defRPr/>
            </a:pPr>
            <a:r>
              <a:rPr lang="en-US" b="1" dirty="0" smtClean="0"/>
              <a:t>This is common due to either ignorance of the hazmat or out of direct reason to avoid higher costs or skirt cargo </a:t>
            </a:r>
            <a:r>
              <a:rPr lang="en-US" b="1" dirty="0" err="1" smtClean="0"/>
              <a:t>rules.This</a:t>
            </a:r>
            <a:r>
              <a:rPr lang="en-US" b="1" dirty="0" smtClean="0"/>
              <a:t> is why our NCIP calls for 50% of our inspections to target containers manifested as general cargo, to verify undeclared HAZMAT is not being shipped through our ports. </a:t>
            </a:r>
          </a:p>
          <a:p>
            <a:pPr eaLnBrk="1" hangingPunct="1">
              <a:lnSpc>
                <a:spcPct val="90000"/>
              </a:lnSpc>
              <a:defRPr/>
            </a:pPr>
            <a:endParaRPr lang="en-US" dirty="0"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0DEE0E-F8DF-400B-8405-69447441AC8F}"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normAutofit fontScale="62500" lnSpcReduction="20000"/>
          </a:bodyPr>
          <a:lstStyle/>
          <a:p>
            <a:r>
              <a:rPr lang="en-US" altLang="en-US" sz="1000" dirty="0" smtClean="0"/>
              <a:t>It has been estimated that container ships lose over 10,000 containers at sea each year. DOT requires shippers to notify the USCG National Response Center w/in 12 hours of a hazardous material incident occurring.  No international reporting requirement for general cargo or hazardous material container losses.</a:t>
            </a:r>
          </a:p>
          <a:p>
            <a:endParaRPr lang="en-US" altLang="en-US" sz="1000" dirty="0" smtClean="0"/>
          </a:p>
          <a:p>
            <a:pPr eaLnBrk="1" hangingPunct="1"/>
            <a:r>
              <a:rPr lang="en-US" altLang="en-US" sz="1000" dirty="0" smtClean="0"/>
              <a:t>In 2006 the vessel Hyundai Fortune caught fire causing a estimated $8-9 million in damages. 500 containers were damaged. Most experts agree it was most likely caused by undeclared dangerous cargo.</a:t>
            </a:r>
          </a:p>
          <a:p>
            <a:pPr eaLnBrk="1" hangingPunct="1"/>
            <a:r>
              <a:rPr lang="en-US" altLang="en-US" sz="1000" dirty="0" smtClean="0"/>
              <a:t>Date21-mar-2006</a:t>
            </a:r>
          </a:p>
          <a:p>
            <a:pPr eaLnBrk="1" hangingPunct="1"/>
            <a:r>
              <a:rPr lang="en-US" altLang="en-US" sz="1000" dirty="0" smtClean="0"/>
              <a:t>Gulf of Aden, Yemen</a:t>
            </a:r>
          </a:p>
          <a:p>
            <a:pPr eaLnBrk="1" hangingPunct="1"/>
            <a:r>
              <a:rPr lang="en-US" altLang="en-US" sz="1000" dirty="0" smtClean="0"/>
              <a:t>Explosion (source unknown) caused fire and all bays behind the superstructure and the superstructure has been completely destroyed by the fire</a:t>
            </a:r>
          </a:p>
          <a:p>
            <a:endParaRPr lang="en-US" sz="1000" dirty="0" smtClean="0"/>
          </a:p>
          <a:p>
            <a:r>
              <a:rPr lang="en-US" sz="1000" dirty="0" smtClean="0"/>
              <a:t>The Sub-Committee noted documents CCC 2/10 (Sweden), CCC 2/10/1 (Belgium), CCC 2/10/2 (United States) and CCC 2/10/3 (Republic of Korea) reporting the results of container inspection </a:t>
            </a:r>
            <a:r>
              <a:rPr lang="en-US" sz="1000" dirty="0" err="1" smtClean="0"/>
              <a:t>programmes</a:t>
            </a:r>
            <a:r>
              <a:rPr lang="en-US" sz="1000" dirty="0" smtClean="0"/>
              <a:t>; and document CCC 2/INF.25 (Secretariat) containing the consolidated results. The Sub-Committee was informed that, among 54,195 CTUs inspected, 4,441 were found with deficiencies, meaning that 8.19% of the CTUs inspected had deficiencies. Total deficiencies were 5,223. As to types of deficiencies, </a:t>
            </a:r>
            <a:r>
              <a:rPr lang="en-US" sz="1000" dirty="0" err="1" smtClean="0"/>
              <a:t>placarding</a:t>
            </a:r>
            <a:r>
              <a:rPr lang="en-US" sz="1000" dirty="0" smtClean="0"/>
              <a:t> and marking account for 60%, followed by securing/stowage inside the unit (16%) and documentation (13%). </a:t>
            </a:r>
          </a:p>
          <a:p>
            <a:r>
              <a:rPr lang="en-US" sz="1000" dirty="0" smtClean="0"/>
              <a:t> </a:t>
            </a:r>
          </a:p>
          <a:p>
            <a:r>
              <a:rPr lang="en-US" sz="1000" dirty="0" smtClean="0"/>
              <a:t>The UK P&amp;I Club has cited statistics that indicate that 27 percent of cargo-related incidents on ships can be attributed to cargo being </a:t>
            </a:r>
            <a:r>
              <a:rPr lang="en-US" sz="1000" dirty="0" err="1" smtClean="0"/>
              <a:t>mis</a:t>
            </a:r>
            <a:r>
              <a:rPr lang="en-US" sz="1000" dirty="0" smtClean="0"/>
              <a:t>-declared, second only to poor packaging.</a:t>
            </a:r>
          </a:p>
          <a:p>
            <a:r>
              <a:rPr lang="en-US" sz="1000" dirty="0" smtClean="0"/>
              <a:t>All dangerous goods must be carried in accordance with the provisions of the International Maritime Dangerous Goods (IMDG) Code, which is a set of globally accepted rules that enables packaged dangerous goods to be carried safely by sea. “As around 10 percent of all container cargoes constitute dangerous goods, virtually all container ship services fall within the scope of the Code,” says Risk Assessor David Nichol.</a:t>
            </a:r>
          </a:p>
          <a:p>
            <a:r>
              <a:rPr lang="en-US" sz="1000" dirty="0" smtClean="0"/>
              <a:t>“It is imperative for the safety of the ship and crew that all necessary steps are taken to handle and stow dangerous goods in such a way that reduces the risk of an emergency incident and that, in the event of fire, the crew have the information they need to respond quickly with the appropriate fire-fighting measures. To enable this, a ship’s master must be provided with a correct, universally recognized description of the goods and the potential hazards they may present.”</a:t>
            </a:r>
          </a:p>
          <a:p>
            <a:r>
              <a:rPr lang="en-US" sz="1000" dirty="0" smtClean="0"/>
              <a:t>The following factors contribute, either individually or in combination to cause incidents:</a:t>
            </a:r>
            <a:br>
              <a:rPr lang="en-US" sz="1000" dirty="0" smtClean="0"/>
            </a:br>
            <a:r>
              <a:rPr lang="en-US" sz="1000" dirty="0" smtClean="0"/>
              <a:t>•    </a:t>
            </a:r>
            <a:r>
              <a:rPr lang="en-US" sz="1000" dirty="0" err="1" smtClean="0"/>
              <a:t>Mis</a:t>
            </a:r>
            <a:r>
              <a:rPr lang="en-US" sz="1000" dirty="0" smtClean="0"/>
              <a:t>-declaration or non-declaration by shippers</a:t>
            </a:r>
            <a:br>
              <a:rPr lang="en-US" sz="1000" dirty="0" smtClean="0"/>
            </a:br>
            <a:r>
              <a:rPr lang="en-US" sz="1000" dirty="0" smtClean="0"/>
              <a:t>•    Quality and selection of packaging</a:t>
            </a:r>
            <a:br>
              <a:rPr lang="en-US" sz="1000" dirty="0" smtClean="0"/>
            </a:br>
            <a:r>
              <a:rPr lang="en-US" sz="1000" dirty="0" smtClean="0"/>
              <a:t>•    Provision and accuracy of documentation and </a:t>
            </a:r>
            <a:r>
              <a:rPr lang="en-US" sz="1000" dirty="0" err="1" smtClean="0"/>
              <a:t>labelling</a:t>
            </a:r>
            <a:r>
              <a:rPr lang="en-US" sz="1000" dirty="0" smtClean="0"/>
              <a:t/>
            </a:r>
            <a:br>
              <a:rPr lang="en-US" sz="1000" dirty="0" smtClean="0"/>
            </a:br>
            <a:r>
              <a:rPr lang="en-US" sz="1000" dirty="0" smtClean="0"/>
              <a:t>•    Professionalism of the container packing process</a:t>
            </a:r>
            <a:br>
              <a:rPr lang="en-US" sz="1000" dirty="0" smtClean="0"/>
            </a:br>
            <a:r>
              <a:rPr lang="en-US" sz="1000" dirty="0" smtClean="0"/>
              <a:t>•    Human factors – regional, cultural and company attitudes to good practice and compliance</a:t>
            </a:r>
            <a:br>
              <a:rPr lang="en-US" sz="1000" dirty="0" smtClean="0"/>
            </a:br>
            <a:r>
              <a:rPr lang="en-US" sz="1000" dirty="0" smtClean="0"/>
              <a:t>•    Unchecked irregularities in the product production process</a:t>
            </a:r>
            <a:br>
              <a:rPr lang="en-US" sz="1000" dirty="0" smtClean="0"/>
            </a:br>
            <a:r>
              <a:rPr lang="en-US" sz="1000" dirty="0" smtClean="0"/>
              <a:t>•    </a:t>
            </a:r>
            <a:r>
              <a:rPr lang="en-US" sz="1000" dirty="0" err="1" smtClean="0"/>
              <a:t>Mis</a:t>
            </a:r>
            <a:r>
              <a:rPr lang="en-US" sz="1000" dirty="0" smtClean="0"/>
              <a:t>-handling or dropping containers</a:t>
            </a:r>
          </a:p>
          <a:p>
            <a:r>
              <a:rPr lang="en-US" sz="1000" dirty="0" smtClean="0"/>
              <a:t>Taking one current issue, calcium hypochlorite is an oxidizing agent and is designated a Class 5.1 oxidizer in the IMDG Code. However, it is unstable and undergoes exothermic decomposition at elevated temperatures which can result in serious fires and explosions. There have been instances where calcium hypochlorite has been </a:t>
            </a:r>
            <a:r>
              <a:rPr lang="en-US" sz="1000" dirty="0" err="1" smtClean="0"/>
              <a:t>mis</a:t>
            </a:r>
            <a:r>
              <a:rPr lang="en-US" sz="1000" dirty="0" smtClean="0"/>
              <a:t>-declared as calcium chloride and other names encountered have included BK Powder, bleaching powder, CCH, disinfectant, </a:t>
            </a:r>
            <a:r>
              <a:rPr lang="en-US" sz="1000" dirty="0" err="1" smtClean="0"/>
              <a:t>Hy-chlor</a:t>
            </a:r>
            <a:r>
              <a:rPr lang="en-US" sz="1000" dirty="0" smtClean="0"/>
              <a:t>, chloride of lime or chlorinated lime.</a:t>
            </a:r>
          </a:p>
          <a:p>
            <a:r>
              <a:rPr lang="en-US" sz="1000" dirty="0" smtClean="0"/>
              <a:t>“It is a requirement of the IMDG Code that cargoes are declared by their ‘Proper Shipping Name’ to combat issues of </a:t>
            </a:r>
            <a:r>
              <a:rPr lang="en-US" sz="1000" dirty="0" err="1" smtClean="0"/>
              <a:t>mis</a:t>
            </a:r>
            <a:r>
              <a:rPr lang="en-US" sz="1000" dirty="0" smtClean="0"/>
              <a:t>-declaration. Calcium hypochlorite is a Proper Shipping Name and as such should only be carried under that name with the appropriate UN number,” says Nichol.</a:t>
            </a:r>
          </a:p>
          <a:p>
            <a:r>
              <a:rPr lang="en-US" sz="1000" dirty="0" smtClean="0"/>
              <a:t>“The International Group of P&amp;I Clubs and the shipping line members of the Cargo Incident Notification System (CINS) have recently produced a new set of guidelines for the carriage of calcium hypochlorite in containers. It is hoped that these new guidelines will be seen as providing a clearer and more logical step-by- step guidance from issues surrounding cargo hazards, categorization under the IMDG Code, container selection, container packing and stowage on board ship.”</a:t>
            </a:r>
          </a:p>
          <a:p>
            <a:r>
              <a:rPr lang="en-US" sz="1000" dirty="0" smtClean="0"/>
              <a:t>Between 1997 and 1999, there were six major incidents on container ships involving calcium hypochlorite in various forms, including the </a:t>
            </a:r>
            <a:r>
              <a:rPr lang="en-US" sz="1000" i="1" dirty="0" err="1" smtClean="0"/>
              <a:t>Contship</a:t>
            </a:r>
            <a:r>
              <a:rPr lang="en-US" sz="1000" i="1" dirty="0" smtClean="0"/>
              <a:t> France</a:t>
            </a:r>
            <a:r>
              <a:rPr lang="en-US" sz="1000" dirty="0" smtClean="0"/>
              <a:t>, </a:t>
            </a:r>
            <a:r>
              <a:rPr lang="en-US" sz="1000" i="1" dirty="0" err="1" smtClean="0"/>
              <a:t>Maersk</a:t>
            </a:r>
            <a:r>
              <a:rPr lang="en-US" sz="1000" i="1" dirty="0" smtClean="0"/>
              <a:t> Mombasa</a:t>
            </a:r>
            <a:r>
              <a:rPr lang="en-US" sz="1000" dirty="0" smtClean="0"/>
              <a:t>, </a:t>
            </a:r>
            <a:r>
              <a:rPr lang="en-US" sz="1000" i="1" dirty="0" smtClean="0"/>
              <a:t>Sea Express</a:t>
            </a:r>
            <a:r>
              <a:rPr lang="en-US" sz="1000" dirty="0" smtClean="0"/>
              <a:t>, </a:t>
            </a:r>
            <a:r>
              <a:rPr lang="en-US" sz="1000" i="1" dirty="0" smtClean="0"/>
              <a:t>DG Harmony</a:t>
            </a:r>
            <a:r>
              <a:rPr lang="en-US" sz="1000" dirty="0" smtClean="0"/>
              <a:t>, </a:t>
            </a:r>
            <a:r>
              <a:rPr lang="en-US" sz="1000" i="1" dirty="0" smtClean="0"/>
              <a:t>Aconcagua</a:t>
            </a:r>
            <a:r>
              <a:rPr lang="en-US" sz="1000" dirty="0" smtClean="0"/>
              <a:t> and </a:t>
            </a:r>
            <a:r>
              <a:rPr lang="en-US" sz="1000" i="1" dirty="0" smtClean="0"/>
              <a:t>CMA Djakarta</a:t>
            </a:r>
            <a:r>
              <a:rPr lang="en-US" sz="1000" dirty="0" smtClean="0"/>
              <a:t>. In 2012, the container ship </a:t>
            </a:r>
            <a:r>
              <a:rPr lang="en-US" sz="1000" i="1" dirty="0" smtClean="0"/>
              <a:t>MSC </a:t>
            </a:r>
            <a:r>
              <a:rPr lang="en-US" sz="1000" i="1" dirty="0" err="1" smtClean="0"/>
              <a:t>Flaminia</a:t>
            </a:r>
            <a:r>
              <a:rPr lang="en-US" sz="1000" dirty="0" smtClean="0"/>
              <a:t> suffered an explosion in a cargo hold, and a similar fire occurred in 2006 on the </a:t>
            </a:r>
            <a:r>
              <a:rPr lang="en-US" sz="1000" i="1" dirty="0" smtClean="0"/>
              <a:t>Hyundai Fortune</a:t>
            </a:r>
            <a:r>
              <a:rPr lang="en-US" sz="1000" dirty="0" smtClean="0"/>
              <a:t>.</a:t>
            </a:r>
          </a:p>
          <a:p>
            <a:r>
              <a:rPr lang="en-US" sz="1000" dirty="0" err="1" smtClean="0"/>
              <a:t>Maersk</a:t>
            </a:r>
            <a:r>
              <a:rPr lang="en-US" sz="1000" dirty="0" smtClean="0"/>
              <a:t> Line recently announced a ban on carrying calcium hypochlorite as a containerized cargo. In July 2010, on </a:t>
            </a:r>
            <a:r>
              <a:rPr lang="en-US" sz="1000" i="1" dirty="0" smtClean="0"/>
              <a:t>Charlotte </a:t>
            </a:r>
            <a:r>
              <a:rPr lang="en-US" sz="1000" i="1" dirty="0" err="1" smtClean="0"/>
              <a:t>Maersk</a:t>
            </a:r>
            <a:r>
              <a:rPr lang="en-US" sz="1000" dirty="0" smtClean="0"/>
              <a:t> a calcium hypochlorite shipment caught fire en route from Malaysia to Oman. The crew of 25 received a special IMO Bravery Award for their eminent and brave extinction of the fast developing fire with flames of a height of up to 15 meters.</a:t>
            </a:r>
          </a:p>
          <a:p>
            <a:endParaRPr lang="en-US" sz="1000" dirty="0"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CB7EAA-D391-4D58-8922-020D4093D2CB}"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 MASFOs: Historical; important; surge enforcement activities involving multiple agencies w/varying jurisdictions, authorities and resources; corner stone for good working relationships/synergy between port agencies.</a:t>
            </a:r>
          </a:p>
          <a:p>
            <a:r>
              <a:rPr lang="en-US" dirty="0" smtClean="0"/>
              <a:t>- Looking for the needle in the haystack…for undeclared.</a:t>
            </a:r>
          </a:p>
          <a:p>
            <a:pPr eaLnBrk="1" hangingPunct="1">
              <a:lnSpc>
                <a:spcPct val="90000"/>
              </a:lnSpc>
              <a:buFontTx/>
              <a:buChar char="-"/>
            </a:pPr>
            <a:r>
              <a:rPr lang="en-US" altLang="en-US" dirty="0" smtClean="0"/>
              <a:t> It has been estimated that container ships lose over 10K containers at sea each year. </a:t>
            </a:r>
          </a:p>
          <a:p>
            <a:pPr eaLnBrk="1" hangingPunct="1">
              <a:lnSpc>
                <a:spcPct val="90000"/>
              </a:lnSpc>
              <a:buFontTx/>
              <a:buChar char="-"/>
            </a:pPr>
            <a:r>
              <a:rPr lang="en-US" altLang="en-US" dirty="0" smtClean="0"/>
              <a:t> In 2006 the vessel Hyundai Fortune caught fire causing a estimated $8-9 million in damages. 500 containers were damaged. Most experts agree it was most likely caused by undeclared dangerous cargo. </a:t>
            </a:r>
          </a:p>
          <a:p>
            <a:pPr eaLnBrk="1" hangingPunct="1">
              <a:lnSpc>
                <a:spcPct val="90000"/>
              </a:lnSpc>
              <a:buFontTx/>
              <a:buChar char="-"/>
            </a:pPr>
            <a:r>
              <a:rPr lang="en-US" altLang="en-US" dirty="0" smtClean="0"/>
              <a:t> Protect the public; protect vessels &amp; crews; standardizing HAZMAT enforcement; eliminated needless delays; educate shippers; work with other DOT agencies.</a:t>
            </a:r>
          </a:p>
          <a:p>
            <a:pPr eaLnBrk="1" hangingPunct="1">
              <a:lnSpc>
                <a:spcPct val="90000"/>
              </a:lnSpc>
            </a:pPr>
            <a:endParaRPr lang="en-US" sz="2200" b="1" i="1" dirty="0"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FB2A32-37B0-4AE0-AA3C-522D386420FD}"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Char char="•"/>
            </a:pPr>
            <a:r>
              <a:rPr lang="en-US" sz="1600" dirty="0" smtClean="0"/>
              <a:t> Detention is p</a:t>
            </a:r>
            <a:r>
              <a:rPr lang="en-US" dirty="0" smtClean="0"/>
              <a:t>rimary enforcement tool used by CG Inspectors.</a:t>
            </a:r>
          </a:p>
          <a:p>
            <a:pPr eaLnBrk="1" hangingPunct="1">
              <a:buFontTx/>
              <a:buChar char="•"/>
            </a:pPr>
            <a:r>
              <a:rPr lang="en-US" dirty="0" smtClean="0"/>
              <a:t> Note: we received 300 booklets (50 per booklet) 5577s to distribute.</a:t>
            </a:r>
          </a:p>
          <a:p>
            <a:pPr eaLnBrk="1" hangingPunct="1">
              <a:buFontTx/>
              <a:buChar char="•"/>
            </a:pPr>
            <a:r>
              <a:rPr lang="en-US" dirty="0" smtClean="0"/>
              <a:t> Don’t have to use 5577 if no discrepancies.</a:t>
            </a:r>
          </a:p>
          <a:p>
            <a:pPr eaLnBrk="1" hangingPunct="1">
              <a:buFontTx/>
              <a:buChar char="•"/>
            </a:pPr>
            <a:r>
              <a:rPr lang="en-US" dirty="0" smtClean="0"/>
              <a:t> MISLE work isn’t consistent.</a:t>
            </a:r>
          </a:p>
          <a:p>
            <a:pPr eaLnBrk="1" hangingPunct="1">
              <a:buFontTx/>
              <a:buChar char="•"/>
            </a:pPr>
            <a:r>
              <a:rPr lang="en-US" dirty="0" smtClean="0"/>
              <a:t> HAZMAT takes longer.</a:t>
            </a:r>
          </a:p>
          <a:p>
            <a:pPr eaLnBrk="1" hangingPunct="1">
              <a:buFontTx/>
              <a:buChar char="•"/>
            </a:pPr>
            <a:r>
              <a:rPr lang="en-US" dirty="0" smtClean="0"/>
              <a:t> Need to have a form to give for doing an inspection; to put in the container?</a:t>
            </a:r>
          </a:p>
          <a:p>
            <a:pPr eaLnBrk="1" hangingPunct="1">
              <a:buFontTx/>
              <a:buChar char="•"/>
            </a:pPr>
            <a:r>
              <a:rPr lang="en-US" dirty="0" smtClean="0"/>
              <a:t>Port state control – 49 CFR 176…but this is different.</a:t>
            </a:r>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3A03EC-24B8-46C5-8EA7-8E491B14253A}"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z="2400" dirty="0" smtClean="0"/>
          </a:p>
          <a:p>
            <a:endParaRPr lang="en-US" altLang="en-US" sz="2400" dirty="0" smtClean="0"/>
          </a:p>
          <a:p>
            <a:endParaRPr lang="en-US" altLang="en-US" sz="2400" dirty="0" smtClean="0"/>
          </a:p>
          <a:p>
            <a:pPr eaLnBrk="1" hangingPunct="1">
              <a:lnSpc>
                <a:spcPct val="90000"/>
              </a:lnSpc>
            </a:pPr>
            <a:endParaRPr lang="en-US" sz="2200" b="1" i="1" dirty="0"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E1522F-68A3-42EC-96BF-584F8453286D}"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DE3ED53-FFAA-4657-8072-8E9A731058B4}" type="datetimeFigureOut">
              <a:rPr lang="en-US"/>
              <a:pPr>
                <a:defRPr/>
              </a:pPr>
              <a:t>5/8/2017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434673-5613-4724-8EDA-94EF7DEB242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C068CA-DE33-4C9A-879A-E0C24E809A07}" type="datetimeFigureOut">
              <a:rPr lang="en-US"/>
              <a:pPr>
                <a:defRPr/>
              </a:pPr>
              <a:t>5/8/2017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B2BC52-4CBB-4308-8EED-A642CF7E8AF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613D5B-2036-4C10-8DF7-DB06C9E01E09}" type="datetimeFigureOut">
              <a:rPr lang="en-US"/>
              <a:pPr>
                <a:defRPr/>
              </a:pPr>
              <a:t>5/8/2017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72559D-804B-44BB-9BE2-73B16938004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DBEC4C-3BA8-4785-B57A-2304ECF55C84}" type="datetimeFigureOut">
              <a:rPr lang="en-US"/>
              <a:pPr>
                <a:defRPr/>
              </a:pPr>
              <a:t>5/8/2017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070E5A-81B7-4AE7-9912-5C81D58E1B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AAFC205-826C-4C9D-B39F-F96BA5A209AE}" type="datetimeFigureOut">
              <a:rPr lang="en-US"/>
              <a:pPr>
                <a:defRPr/>
              </a:pPr>
              <a:t>5/8/2017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EBEDFA-A827-4DDF-8362-CEA248857A7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891AB9-F60B-40E9-A201-566090F750BD}" type="datetimeFigureOut">
              <a:rPr lang="en-US"/>
              <a:pPr>
                <a:defRPr/>
              </a:pPr>
              <a:t>5/8/2017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AE6823-664E-4544-8308-9DAD4EE98C5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754D0BA-1C81-42DC-A561-786B76BF2590}" type="datetimeFigureOut">
              <a:rPr lang="en-US"/>
              <a:pPr>
                <a:defRPr/>
              </a:pPr>
              <a:t>5/8/2017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C4BBC1-400B-44AA-8364-D0540B0A36E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E1BF2E7-D267-49EC-8BF8-91FE763C1CE8}" type="datetimeFigureOut">
              <a:rPr lang="en-US"/>
              <a:pPr>
                <a:defRPr/>
              </a:pPr>
              <a:t>5/8/2017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3770C2D-2DB4-4B9F-B1C0-E62F56CC73C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A18274-6CFE-4FE4-9B34-EB9F8FD78B7C}" type="datetimeFigureOut">
              <a:rPr lang="en-US"/>
              <a:pPr>
                <a:defRPr/>
              </a:pPr>
              <a:t>5/8/2017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8575604-D759-4A13-B546-0EB397F1971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AF37A9-4A88-4392-9BA3-00E4FD28D54B}" type="datetimeFigureOut">
              <a:rPr lang="en-US"/>
              <a:pPr>
                <a:defRPr/>
              </a:pPr>
              <a:t>5/8/2017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A5D6B1-BCE1-4342-9016-27649F82B90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80A590-C5E1-44A4-A267-8653FA7C3782}" type="datetimeFigureOut">
              <a:rPr lang="en-US"/>
              <a:pPr>
                <a:defRPr/>
              </a:pPr>
              <a:t>5/8/2017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38DE4E-23A7-4929-8447-CA965A1524D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D474CB3-07B8-4836-87D1-1F847587F50E}" type="datetimeFigureOut">
              <a:rPr lang="en-US"/>
              <a:pPr>
                <a:defRPr/>
              </a:pPr>
              <a:t>5/8/2017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E7F487-2792-49B5-9894-74556F2394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2819400" y="1905000"/>
            <a:ext cx="6019800" cy="1470025"/>
          </a:xfrm>
        </p:spPr>
        <p:txBody>
          <a:bodyPr/>
          <a:lstStyle/>
          <a:p>
            <a:pPr algn="l" eaLnBrk="1" hangingPunct="1"/>
            <a:r>
              <a:rPr lang="en-US" sz="4000" b="1" smtClean="0">
                <a:solidFill>
                  <a:schemeClr val="bg1"/>
                </a:solidFill>
                <a:latin typeface="Times New Roman" pitchFamily="18" charset="0"/>
                <a:cs typeface="Times New Roman" pitchFamily="18" charset="0"/>
              </a:rPr>
              <a:t/>
            </a:r>
            <a:br>
              <a:rPr lang="en-US" sz="4000" b="1" smtClean="0">
                <a:solidFill>
                  <a:schemeClr val="bg1"/>
                </a:solidFill>
                <a:latin typeface="Times New Roman" pitchFamily="18" charset="0"/>
                <a:cs typeface="Times New Roman" pitchFamily="18" charset="0"/>
              </a:rPr>
            </a:br>
            <a:r>
              <a:rPr lang="en-US" sz="4000" b="1" smtClean="0">
                <a:solidFill>
                  <a:schemeClr val="bg1"/>
                </a:solidFill>
                <a:latin typeface="Times New Roman" pitchFamily="18" charset="0"/>
                <a:cs typeface="Times New Roman" pitchFamily="18" charset="0"/>
              </a:rPr>
              <a:t>U.S. Coast Guard</a:t>
            </a:r>
            <a:br>
              <a:rPr lang="en-US" sz="4000" b="1" smtClean="0">
                <a:solidFill>
                  <a:schemeClr val="bg1"/>
                </a:solidFill>
                <a:latin typeface="Times New Roman" pitchFamily="18" charset="0"/>
                <a:cs typeface="Times New Roman" pitchFamily="18" charset="0"/>
              </a:rPr>
            </a:br>
            <a:r>
              <a:rPr lang="en-US" sz="4000" b="1" smtClean="0">
                <a:solidFill>
                  <a:schemeClr val="bg1"/>
                </a:solidFill>
                <a:latin typeface="Times New Roman" pitchFamily="18" charset="0"/>
                <a:cs typeface="Times New Roman" pitchFamily="18" charset="0"/>
              </a:rPr>
              <a:t>LCDR Krissy Marlin</a:t>
            </a:r>
            <a:br>
              <a:rPr lang="en-US" sz="4000" b="1" smtClean="0">
                <a:solidFill>
                  <a:schemeClr val="bg1"/>
                </a:solidFill>
                <a:latin typeface="Times New Roman" pitchFamily="18" charset="0"/>
                <a:cs typeface="Times New Roman" pitchFamily="18" charset="0"/>
              </a:rPr>
            </a:br>
            <a:r>
              <a:rPr lang="en-US" sz="4000" b="1" smtClean="0">
                <a:solidFill>
                  <a:schemeClr val="bg1"/>
                </a:solidFill>
                <a:latin typeface="Times New Roman" pitchFamily="18" charset="0"/>
                <a:cs typeface="Times New Roman" pitchFamily="18" charset="0"/>
              </a:rPr>
              <a:t>Sector Lower MS River</a:t>
            </a:r>
            <a:br>
              <a:rPr lang="en-US" sz="4000" b="1" smtClean="0">
                <a:solidFill>
                  <a:schemeClr val="bg1"/>
                </a:solidFill>
                <a:latin typeface="Times New Roman" pitchFamily="18" charset="0"/>
                <a:cs typeface="Times New Roman" pitchFamily="18" charset="0"/>
              </a:rPr>
            </a:br>
            <a:r>
              <a:rPr lang="en-US" sz="4800" b="1" smtClean="0">
                <a:solidFill>
                  <a:schemeClr val="bg1"/>
                </a:solidFill>
                <a:latin typeface="Times New Roman" pitchFamily="18" charset="0"/>
                <a:cs typeface="Times New Roman" pitchFamily="18" charset="0"/>
              </a:rPr>
              <a:t/>
            </a:r>
            <a:br>
              <a:rPr lang="en-US" sz="4800" b="1" smtClean="0">
                <a:solidFill>
                  <a:schemeClr val="bg1"/>
                </a:solidFill>
                <a:latin typeface="Times New Roman" pitchFamily="18" charset="0"/>
                <a:cs typeface="Times New Roman" pitchFamily="18" charset="0"/>
              </a:rPr>
            </a:br>
            <a:endParaRPr lang="en-US" sz="4800" b="1" smtClean="0">
              <a:solidFill>
                <a:schemeClr val="bg1"/>
              </a:solidFill>
              <a:latin typeface="Times New Roman" pitchFamily="18" charset="0"/>
              <a:cs typeface="Times New Roman" pitchFamily="18" charset="0"/>
            </a:endParaRPr>
          </a:p>
        </p:txBody>
      </p:sp>
      <p:sp>
        <p:nvSpPr>
          <p:cNvPr id="5" name="Rectangle 3"/>
          <p:cNvSpPr txBox="1">
            <a:spLocks noChangeArrowheads="1"/>
          </p:cNvSpPr>
          <p:nvPr/>
        </p:nvSpPr>
        <p:spPr bwMode="auto">
          <a:xfrm>
            <a:off x="533400" y="4191000"/>
            <a:ext cx="5486400" cy="1905000"/>
          </a:xfrm>
          <a:prstGeom prst="rect">
            <a:avLst/>
          </a:prstGeom>
          <a:noFill/>
          <a:ln w="9525">
            <a:noFill/>
            <a:miter lim="800000"/>
            <a:headEnd/>
            <a:tailEnd/>
          </a:ln>
        </p:spPr>
        <p:txBody>
          <a:bodyPr anchor="ctr"/>
          <a:lstStyle/>
          <a:p>
            <a:pPr>
              <a:defRPr/>
            </a:pPr>
            <a:r>
              <a:rPr lang="en-US" altLang="en-US" sz="3400" b="1" dirty="0">
                <a:latin typeface="Times New Roman" pitchFamily="18" charset="0"/>
                <a:ea typeface="+mj-ea"/>
                <a:cs typeface="Times New Roman" pitchFamily="18" charset="0"/>
              </a:rPr>
              <a:t>Containers by Barge</a:t>
            </a:r>
          </a:p>
          <a:p>
            <a:pPr>
              <a:defRPr/>
            </a:pPr>
            <a:r>
              <a:rPr lang="en-US" altLang="en-US" sz="3400" b="1" dirty="0">
                <a:latin typeface="Times New Roman" pitchFamily="18" charset="0"/>
                <a:ea typeface="+mj-ea"/>
                <a:cs typeface="Times New Roman" pitchFamily="18" charset="0"/>
              </a:rPr>
              <a:t>&amp; associated regulated facilities</a:t>
            </a:r>
          </a:p>
        </p:txBody>
      </p:sp>
      <p:pic>
        <p:nvPicPr>
          <p:cNvPr id="2052" name="Picture 6" descr="https://www.uscg.mil/history/img/logos/USCGShield.png"/>
          <p:cNvPicPr>
            <a:picLocks noChangeAspect="1" noChangeArrowheads="1"/>
          </p:cNvPicPr>
          <p:nvPr/>
        </p:nvPicPr>
        <p:blipFill>
          <a:blip r:embed="rId4" cstate="print"/>
          <a:srcRect/>
          <a:stretch>
            <a:fillRect/>
          </a:stretch>
        </p:blipFill>
        <p:spPr bwMode="auto">
          <a:xfrm>
            <a:off x="609600" y="1371600"/>
            <a:ext cx="1981200" cy="183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81000"/>
            <a:ext cx="8229600" cy="1143000"/>
          </a:xfrm>
        </p:spPr>
        <p:txBody>
          <a:bodyPr/>
          <a:lstStyle/>
          <a:p>
            <a:pPr algn="l" eaLnBrk="1" hangingPunct="1"/>
            <a:r>
              <a:rPr lang="en-US" sz="4000" b="1" smtClean="0">
                <a:solidFill>
                  <a:srgbClr val="002060"/>
                </a:solidFill>
                <a:latin typeface="Times New Roman" pitchFamily="18" charset="0"/>
                <a:cs typeface="Times New Roman" pitchFamily="18" charset="0"/>
              </a:rPr>
              <a:t>Vessel Shipment Regulations</a:t>
            </a:r>
          </a:p>
        </p:txBody>
      </p:sp>
      <p:sp>
        <p:nvSpPr>
          <p:cNvPr id="10" name="Rectangle 3"/>
          <p:cNvSpPr txBox="1">
            <a:spLocks noChangeArrowheads="1"/>
          </p:cNvSpPr>
          <p:nvPr/>
        </p:nvSpPr>
        <p:spPr bwMode="auto">
          <a:xfrm>
            <a:off x="762000" y="1524000"/>
            <a:ext cx="4114800" cy="4572000"/>
          </a:xfrm>
          <a:prstGeom prst="rect">
            <a:avLst/>
          </a:prstGeom>
          <a:noFill/>
          <a:ln w="9525">
            <a:noFill/>
            <a:miter lim="800000"/>
            <a:headEnd/>
            <a:tailEnd/>
          </a:ln>
        </p:spPr>
        <p:txBody>
          <a:bodyPr/>
          <a:lstStyle/>
          <a:p>
            <a:pPr marL="342900" indent="-342900">
              <a:spcBef>
                <a:spcPct val="20000"/>
              </a:spcBef>
              <a:buFont typeface="Wingdings" pitchFamily="2" charset="2"/>
              <a:buNone/>
              <a:defRPr/>
            </a:pPr>
            <a:r>
              <a:rPr lang="en-US" altLang="en-US" sz="3200" b="1" u="sng" dirty="0">
                <a:latin typeface="+mn-lt"/>
                <a:cs typeface="+mn-cs"/>
              </a:rPr>
              <a:t>Domestic</a:t>
            </a:r>
          </a:p>
          <a:p>
            <a:pPr marL="342900" indent="-342900">
              <a:spcBef>
                <a:spcPct val="20000"/>
              </a:spcBef>
              <a:buFont typeface="Arial" charset="0"/>
              <a:buChar char="•"/>
              <a:defRPr/>
            </a:pPr>
            <a:r>
              <a:rPr lang="en-US" altLang="en-US" sz="2600" dirty="0">
                <a:latin typeface="+mn-lt"/>
                <a:cs typeface="+mn-cs"/>
              </a:rPr>
              <a:t>49 CFR Subchapter C (Vessel Specific </a:t>
            </a:r>
            <a:r>
              <a:rPr lang="en-US" altLang="en-US" sz="2600" dirty="0">
                <a:latin typeface="+mn-lt"/>
                <a:cs typeface="Times New Roman" pitchFamily="18" charset="0"/>
              </a:rPr>
              <a:t>§</a:t>
            </a:r>
            <a:r>
              <a:rPr lang="en-US" altLang="en-US" sz="2600" dirty="0">
                <a:latin typeface="+mn-lt"/>
                <a:cs typeface="+mn-cs"/>
              </a:rPr>
              <a:t>176)</a:t>
            </a:r>
            <a:br>
              <a:rPr lang="en-US" altLang="en-US" sz="2600" dirty="0">
                <a:latin typeface="+mn-lt"/>
                <a:cs typeface="+mn-cs"/>
              </a:rPr>
            </a:br>
            <a:r>
              <a:rPr lang="en-US" altLang="en-US" sz="2600" i="1" dirty="0">
                <a:latin typeface="+mn-lt"/>
                <a:cs typeface="+mn-cs"/>
              </a:rPr>
              <a:t>“hazardous materials”</a:t>
            </a:r>
          </a:p>
          <a:p>
            <a:pPr marL="342900" indent="-342900">
              <a:spcBef>
                <a:spcPct val="20000"/>
              </a:spcBef>
              <a:buFont typeface="Wingdings" pitchFamily="2" charset="2"/>
              <a:buNone/>
              <a:defRPr/>
            </a:pPr>
            <a:endParaRPr lang="en-US" altLang="en-US" sz="1600" u="sng" dirty="0">
              <a:latin typeface="+mn-lt"/>
              <a:cs typeface="+mn-cs"/>
            </a:endParaRPr>
          </a:p>
          <a:p>
            <a:pPr marL="342900" indent="-342900">
              <a:spcBef>
                <a:spcPct val="20000"/>
              </a:spcBef>
              <a:buFont typeface="Wingdings" pitchFamily="2" charset="2"/>
              <a:buNone/>
              <a:defRPr/>
            </a:pPr>
            <a:r>
              <a:rPr lang="en-US" altLang="en-US" sz="3200" b="1" u="sng" dirty="0">
                <a:latin typeface="+mn-lt"/>
                <a:cs typeface="+mn-cs"/>
              </a:rPr>
              <a:t>International</a:t>
            </a:r>
          </a:p>
          <a:p>
            <a:pPr marL="342900" indent="-342900">
              <a:spcBef>
                <a:spcPct val="20000"/>
              </a:spcBef>
              <a:buFont typeface="Arial" charset="0"/>
              <a:buChar char="•"/>
              <a:defRPr/>
            </a:pPr>
            <a:r>
              <a:rPr lang="en-US" altLang="en-US" sz="2600" dirty="0">
                <a:latin typeface="+mn-lt"/>
                <a:cs typeface="+mn-cs"/>
              </a:rPr>
              <a:t>International Maritime </a:t>
            </a:r>
            <a:r>
              <a:rPr lang="en-US" altLang="en-US" sz="2600" i="1" dirty="0">
                <a:latin typeface="+mn-lt"/>
                <a:cs typeface="+mn-cs"/>
              </a:rPr>
              <a:t>“Dangerous Goods” </a:t>
            </a:r>
            <a:r>
              <a:rPr lang="en-US" altLang="en-US" sz="2600" dirty="0">
                <a:latin typeface="+mn-lt"/>
                <a:cs typeface="+mn-cs"/>
              </a:rPr>
              <a:t>(IMDG) Code </a:t>
            </a:r>
            <a:r>
              <a:rPr lang="en-US" altLang="en-US" sz="2600" b="1" dirty="0">
                <a:latin typeface="+mn-lt"/>
                <a:cs typeface="+mn-cs"/>
              </a:rPr>
              <a:t>and </a:t>
            </a:r>
            <a:br>
              <a:rPr lang="en-US" altLang="en-US" sz="2600" b="1" dirty="0">
                <a:latin typeface="+mn-lt"/>
                <a:cs typeface="+mn-cs"/>
              </a:rPr>
            </a:br>
            <a:r>
              <a:rPr lang="en-US" altLang="en-US" sz="2600" u="sng" dirty="0">
                <a:latin typeface="+mn-lt"/>
                <a:cs typeface="+mn-cs"/>
              </a:rPr>
              <a:t>49 CFR 171.22-25</a:t>
            </a:r>
          </a:p>
        </p:txBody>
      </p:sp>
      <p:pic>
        <p:nvPicPr>
          <p:cNvPr id="11268" name="Picture 2" descr="\\cgims-risapps\Users1\JNSherrill\Home\Desktop\49CFR 2015.jpg"/>
          <p:cNvPicPr>
            <a:picLocks noChangeAspect="1" noChangeArrowheads="1"/>
          </p:cNvPicPr>
          <p:nvPr/>
        </p:nvPicPr>
        <p:blipFill>
          <a:blip r:embed="rId3" cstate="print"/>
          <a:srcRect/>
          <a:stretch>
            <a:fillRect/>
          </a:stretch>
        </p:blipFill>
        <p:spPr bwMode="auto">
          <a:xfrm>
            <a:off x="5334000" y="1524000"/>
            <a:ext cx="1898650" cy="2819400"/>
          </a:xfrm>
          <a:prstGeom prst="rect">
            <a:avLst/>
          </a:prstGeom>
          <a:noFill/>
          <a:ln w="25400">
            <a:solidFill>
              <a:schemeClr val="tx1"/>
            </a:solidFill>
            <a:miter lim="800000"/>
            <a:headEnd/>
            <a:tailEnd/>
          </a:ln>
        </p:spPr>
      </p:pic>
      <p:pic>
        <p:nvPicPr>
          <p:cNvPr id="11269" name="Picture 7" descr="\\cgims-risapps\Users1\JNSherrill\Home\Desktop\imdg code.png"/>
          <p:cNvPicPr>
            <a:picLocks noChangeAspect="1" noChangeArrowheads="1"/>
          </p:cNvPicPr>
          <p:nvPr/>
        </p:nvPicPr>
        <p:blipFill>
          <a:blip r:embed="rId4" cstate="print"/>
          <a:srcRect/>
          <a:stretch>
            <a:fillRect/>
          </a:stretch>
        </p:blipFill>
        <p:spPr bwMode="auto">
          <a:xfrm>
            <a:off x="6705600" y="3581400"/>
            <a:ext cx="2057400" cy="2568575"/>
          </a:xfrm>
          <a:prstGeom prst="rect">
            <a:avLst/>
          </a:prstGeom>
          <a:noFill/>
          <a:ln w="25400">
            <a:solidFill>
              <a:srgbClr val="C00000"/>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381000"/>
            <a:ext cx="8229600" cy="1143000"/>
          </a:xfrm>
        </p:spPr>
        <p:txBody>
          <a:bodyPr/>
          <a:lstStyle/>
          <a:p>
            <a:pPr algn="l" eaLnBrk="1" hangingPunct="1"/>
            <a:r>
              <a:rPr lang="en-US" sz="4000" b="1" smtClean="0">
                <a:solidFill>
                  <a:srgbClr val="002060"/>
                </a:solidFill>
                <a:latin typeface="Times New Roman" pitchFamily="18" charset="0"/>
                <a:cs typeface="Times New Roman" pitchFamily="18" charset="0"/>
              </a:rPr>
              <a:t>Carrier’s Responsibilities</a:t>
            </a:r>
          </a:p>
        </p:txBody>
      </p:sp>
      <p:pic>
        <p:nvPicPr>
          <p:cNvPr id="12291" name="Picture 3" descr="\\CGIMS-RISAPPS\Users1\JEBannon\Home\My Pictures\Hanjin%20Baltimore%2016x9.jpg"/>
          <p:cNvPicPr>
            <a:picLocks noChangeAspect="1" noChangeArrowheads="1"/>
          </p:cNvPicPr>
          <p:nvPr/>
        </p:nvPicPr>
        <p:blipFill>
          <a:blip r:embed="rId3" cstate="print"/>
          <a:srcRect/>
          <a:stretch>
            <a:fillRect/>
          </a:stretch>
        </p:blipFill>
        <p:spPr bwMode="auto">
          <a:xfrm>
            <a:off x="609600" y="1600200"/>
            <a:ext cx="4470400" cy="2514600"/>
          </a:xfrm>
          <a:prstGeom prst="rect">
            <a:avLst/>
          </a:prstGeom>
          <a:noFill/>
          <a:ln w="9525">
            <a:noFill/>
            <a:miter lim="800000"/>
            <a:headEnd/>
            <a:tailEnd/>
          </a:ln>
        </p:spPr>
      </p:pic>
      <p:sp>
        <p:nvSpPr>
          <p:cNvPr id="4" name="Rectangle 3"/>
          <p:cNvSpPr txBox="1">
            <a:spLocks noChangeArrowheads="1"/>
          </p:cNvSpPr>
          <p:nvPr/>
        </p:nvSpPr>
        <p:spPr bwMode="auto">
          <a:xfrm>
            <a:off x="457200" y="4267200"/>
            <a:ext cx="4572000" cy="1524000"/>
          </a:xfrm>
          <a:prstGeom prst="rect">
            <a:avLst/>
          </a:prstGeom>
          <a:solidFill>
            <a:schemeClr val="bg1"/>
          </a:solidFill>
          <a:ln w="9525">
            <a:noFill/>
            <a:miter lim="800000"/>
            <a:headEnd/>
            <a:tailEnd/>
          </a:ln>
        </p:spPr>
        <p:txBody>
          <a:bodyPr/>
          <a:lstStyle/>
          <a:p>
            <a:pPr marL="342900" indent="-342900">
              <a:spcBef>
                <a:spcPct val="20000"/>
              </a:spcBef>
              <a:buFont typeface="Wingdings" pitchFamily="2" charset="2"/>
              <a:buNone/>
              <a:defRPr/>
            </a:pPr>
            <a:r>
              <a:rPr lang="en-US" altLang="en-US" sz="2400" dirty="0">
                <a:latin typeface="+mn-lt"/>
                <a:cs typeface="Arial" charset="0"/>
              </a:rPr>
              <a:t>    §</a:t>
            </a:r>
            <a:r>
              <a:rPr lang="en-US" altLang="en-US" sz="2400" dirty="0">
                <a:latin typeface="+mn-lt"/>
                <a:cs typeface="+mn-cs"/>
              </a:rPr>
              <a:t>176.5 states “This subchapter </a:t>
            </a:r>
            <a:br>
              <a:rPr lang="en-US" altLang="en-US" sz="2400" dirty="0">
                <a:latin typeface="+mn-lt"/>
                <a:cs typeface="+mn-cs"/>
              </a:rPr>
            </a:br>
            <a:r>
              <a:rPr lang="en-US" altLang="en-US" sz="2400" dirty="0">
                <a:latin typeface="+mn-lt"/>
                <a:cs typeface="+mn-cs"/>
              </a:rPr>
              <a:t>(49 CFR) applies to all vessels, foreign or domestic, when in the navigable waters of the U.S.”</a:t>
            </a:r>
          </a:p>
        </p:txBody>
      </p:sp>
      <p:sp>
        <p:nvSpPr>
          <p:cNvPr id="5" name="Rectangle 2"/>
          <p:cNvSpPr txBox="1">
            <a:spLocks noChangeArrowheads="1"/>
          </p:cNvSpPr>
          <p:nvPr/>
        </p:nvSpPr>
        <p:spPr bwMode="auto">
          <a:xfrm>
            <a:off x="5334000" y="1600200"/>
            <a:ext cx="3352800" cy="4525963"/>
          </a:xfrm>
          <a:prstGeom prst="rect">
            <a:avLst/>
          </a:prstGeom>
          <a:noFill/>
          <a:ln w="9525">
            <a:noFill/>
            <a:miter lim="800000"/>
            <a:headEnd/>
            <a:tailEnd/>
          </a:ln>
        </p:spPr>
        <p:txBody>
          <a:bodyPr/>
          <a:lstStyle/>
          <a:p>
            <a:pPr marL="342900" indent="-342900" algn="ctr">
              <a:spcBef>
                <a:spcPct val="20000"/>
              </a:spcBef>
              <a:buFont typeface="Wingdings" pitchFamily="2" charset="2"/>
              <a:buNone/>
              <a:defRPr/>
            </a:pPr>
            <a:r>
              <a:rPr lang="en-US" altLang="en-US" sz="3200" b="1" u="sng" dirty="0">
                <a:latin typeface="+mn-lt"/>
                <a:cs typeface="+mn-cs"/>
              </a:rPr>
              <a:t>Three Primary Responsibilities</a:t>
            </a:r>
          </a:p>
          <a:p>
            <a:pPr marL="342900" indent="-342900" algn="ctr">
              <a:spcBef>
                <a:spcPct val="20000"/>
              </a:spcBef>
              <a:buFont typeface="Wingdings" pitchFamily="2" charset="2"/>
              <a:buNone/>
              <a:defRPr/>
            </a:pPr>
            <a:endParaRPr lang="en-US" altLang="en-US" sz="1000" b="1" u="sng" dirty="0">
              <a:latin typeface="+mn-lt"/>
              <a:cs typeface="+mn-cs"/>
            </a:endParaRPr>
          </a:p>
          <a:p>
            <a:pPr marL="800100" lvl="1" indent="-342900">
              <a:spcBef>
                <a:spcPct val="20000"/>
              </a:spcBef>
              <a:buFont typeface="Arial" pitchFamily="34" charset="0"/>
              <a:buChar char="•"/>
              <a:defRPr/>
            </a:pPr>
            <a:r>
              <a:rPr lang="en-US" altLang="en-US" sz="2800" dirty="0">
                <a:latin typeface="+mn-lt"/>
                <a:cs typeface="+mn-cs"/>
              </a:rPr>
              <a:t>Stow</a:t>
            </a:r>
          </a:p>
          <a:p>
            <a:pPr marL="800100" lvl="1" indent="-342900">
              <a:spcBef>
                <a:spcPct val="20000"/>
              </a:spcBef>
              <a:buFont typeface="Arial" pitchFamily="34" charset="0"/>
              <a:buChar char="•"/>
              <a:defRPr/>
            </a:pPr>
            <a:r>
              <a:rPr lang="en-US" altLang="en-US" sz="2800" dirty="0">
                <a:latin typeface="+mn-lt"/>
                <a:cs typeface="+mn-cs"/>
              </a:rPr>
              <a:t>Segregate</a:t>
            </a:r>
          </a:p>
          <a:p>
            <a:pPr marL="800100" lvl="1" indent="-342900">
              <a:spcBef>
                <a:spcPct val="20000"/>
              </a:spcBef>
              <a:buFont typeface="Arial" pitchFamily="34" charset="0"/>
              <a:buChar char="•"/>
              <a:defRPr/>
            </a:pPr>
            <a:r>
              <a:rPr lang="en-US" altLang="en-US" sz="2800" dirty="0">
                <a:latin typeface="+mn-lt"/>
                <a:cs typeface="+mn-cs"/>
              </a:rPr>
              <a:t>Communicate</a:t>
            </a:r>
          </a:p>
          <a:p>
            <a:pPr marL="342900" indent="-342900">
              <a:spcBef>
                <a:spcPct val="20000"/>
              </a:spcBef>
              <a:buFont typeface="Wingdings" pitchFamily="2" charset="2"/>
              <a:buChar char="ü"/>
              <a:defRPr/>
            </a:pPr>
            <a:endParaRPr lang="en-US" altLang="en-US" sz="3200" dirty="0">
              <a:latin typeface="+mn-lt"/>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81000"/>
            <a:ext cx="8229600" cy="1143000"/>
          </a:xfrm>
        </p:spPr>
        <p:txBody>
          <a:bodyPr/>
          <a:lstStyle/>
          <a:p>
            <a:pPr algn="l" eaLnBrk="1" hangingPunct="1"/>
            <a:r>
              <a:rPr lang="en-US" sz="4000" b="1" smtClean="0">
                <a:solidFill>
                  <a:srgbClr val="002060"/>
                </a:solidFill>
                <a:latin typeface="Times New Roman" pitchFamily="18" charset="0"/>
                <a:cs typeface="Times New Roman" pitchFamily="18" charset="0"/>
              </a:rPr>
              <a:t>Communication </a:t>
            </a:r>
          </a:p>
        </p:txBody>
      </p:sp>
      <p:sp>
        <p:nvSpPr>
          <p:cNvPr id="5" name="Rectangle 4"/>
          <p:cNvSpPr/>
          <p:nvPr/>
        </p:nvSpPr>
        <p:spPr>
          <a:xfrm>
            <a:off x="3733800" y="1371600"/>
            <a:ext cx="5105400" cy="3478213"/>
          </a:xfrm>
          <a:prstGeom prst="rect">
            <a:avLst/>
          </a:prstGeom>
        </p:spPr>
        <p:txBody>
          <a:bodyPr>
            <a:spAutoFit/>
          </a:bodyPr>
          <a:lstStyle/>
          <a:p>
            <a:pPr>
              <a:buFont typeface="Wingdings" pitchFamily="2" charset="2"/>
              <a:buNone/>
              <a:defRPr/>
            </a:pPr>
            <a:r>
              <a:rPr lang="en-US" altLang="en-US" sz="2800" dirty="0">
                <a:latin typeface="+mn-lt"/>
                <a:cs typeface="Arial" charset="0"/>
              </a:rPr>
              <a:t>A vessel may not accept a hazardous material for transport unless they receive:</a:t>
            </a:r>
          </a:p>
          <a:p>
            <a:pPr>
              <a:buFont typeface="Wingdings" pitchFamily="2" charset="2"/>
              <a:buNone/>
              <a:defRPr/>
            </a:pPr>
            <a:endParaRPr lang="en-US" altLang="en-US" sz="1400" dirty="0">
              <a:latin typeface="+mn-lt"/>
              <a:cs typeface="Arial" charset="0"/>
            </a:endParaRPr>
          </a:p>
          <a:p>
            <a:pPr lvl="1">
              <a:buFont typeface="Wingdings" pitchFamily="2" charset="2"/>
              <a:buChar char="§"/>
              <a:defRPr/>
            </a:pPr>
            <a:r>
              <a:rPr lang="en-US" altLang="en-US" sz="2600" dirty="0">
                <a:latin typeface="+mn-lt"/>
                <a:cs typeface="Arial" charset="0"/>
              </a:rPr>
              <a:t> </a:t>
            </a:r>
            <a:r>
              <a:rPr lang="en-US" altLang="en-US" sz="2400" dirty="0">
                <a:latin typeface="+mn-lt"/>
                <a:cs typeface="Arial" charset="0"/>
              </a:rPr>
              <a:t>Shipping Papers w/ Shippers</a:t>
            </a:r>
            <a:br>
              <a:rPr lang="en-US" altLang="en-US" sz="2400" dirty="0">
                <a:latin typeface="+mn-lt"/>
                <a:cs typeface="Arial" charset="0"/>
              </a:rPr>
            </a:br>
            <a:r>
              <a:rPr lang="en-US" altLang="en-US" sz="2400" dirty="0">
                <a:latin typeface="+mn-lt"/>
                <a:cs typeface="Arial" charset="0"/>
              </a:rPr>
              <a:t>   Declaration</a:t>
            </a:r>
          </a:p>
          <a:p>
            <a:pPr lvl="1">
              <a:buFont typeface="Wingdings" pitchFamily="2" charset="2"/>
              <a:buChar char="§"/>
              <a:defRPr/>
            </a:pPr>
            <a:r>
              <a:rPr lang="en-US" altLang="en-US" sz="2400" dirty="0">
                <a:latin typeface="+mn-lt"/>
                <a:cs typeface="Arial" charset="0"/>
              </a:rPr>
              <a:t> Container Packing Certificate</a:t>
            </a:r>
          </a:p>
          <a:p>
            <a:pPr lvl="1">
              <a:buFont typeface="Wingdings" pitchFamily="2" charset="2"/>
              <a:buChar char="§"/>
              <a:defRPr/>
            </a:pPr>
            <a:r>
              <a:rPr lang="en-US" altLang="en-US" sz="2400" dirty="0">
                <a:solidFill>
                  <a:srgbClr val="C00000"/>
                </a:solidFill>
                <a:latin typeface="+mn-lt"/>
                <a:cs typeface="Arial" charset="0"/>
              </a:rPr>
              <a:t> Verified Gross Mass of container</a:t>
            </a:r>
            <a:br>
              <a:rPr lang="en-US" altLang="en-US" sz="2400" dirty="0">
                <a:solidFill>
                  <a:srgbClr val="C00000"/>
                </a:solidFill>
                <a:latin typeface="+mn-lt"/>
                <a:cs typeface="Arial" charset="0"/>
              </a:rPr>
            </a:br>
            <a:r>
              <a:rPr lang="en-US" altLang="en-US" sz="2400" dirty="0">
                <a:solidFill>
                  <a:srgbClr val="C00000"/>
                </a:solidFill>
                <a:latin typeface="+mn-lt"/>
                <a:cs typeface="Arial" charset="0"/>
              </a:rPr>
              <a:t>   provided.</a:t>
            </a:r>
          </a:p>
        </p:txBody>
      </p:sp>
      <p:pic>
        <p:nvPicPr>
          <p:cNvPr id="13316" name="Picture 6" descr="\\CGIMS-RISAPPS\Users1\JEBannon\Home\My Pictures\imagesd.jpg"/>
          <p:cNvPicPr>
            <a:picLocks noChangeAspect="1" noChangeArrowheads="1"/>
          </p:cNvPicPr>
          <p:nvPr/>
        </p:nvPicPr>
        <p:blipFill>
          <a:blip r:embed="rId3" cstate="print"/>
          <a:srcRect t="2847" b="15620"/>
          <a:stretch>
            <a:fillRect/>
          </a:stretch>
        </p:blipFill>
        <p:spPr bwMode="auto">
          <a:xfrm>
            <a:off x="914400" y="1447800"/>
            <a:ext cx="1905000" cy="2438400"/>
          </a:xfrm>
          <a:prstGeom prst="rect">
            <a:avLst/>
          </a:prstGeom>
          <a:noFill/>
          <a:ln w="9525">
            <a:solidFill>
              <a:schemeClr val="accent1"/>
            </a:solidFill>
            <a:miter lim="800000"/>
            <a:headEnd/>
            <a:tailEnd/>
          </a:ln>
        </p:spPr>
      </p:pic>
      <p:pic>
        <p:nvPicPr>
          <p:cNvPr id="13317" name="Picture 8" descr="\\CGIMS-RISAPPS\Users1\JEBannon\Home\My Pictures\fig-2-300x209.png"/>
          <p:cNvPicPr>
            <a:picLocks noChangeAspect="1" noChangeArrowheads="1"/>
          </p:cNvPicPr>
          <p:nvPr/>
        </p:nvPicPr>
        <p:blipFill>
          <a:blip r:embed="rId4" cstate="print"/>
          <a:srcRect/>
          <a:stretch>
            <a:fillRect/>
          </a:stretch>
        </p:blipFill>
        <p:spPr bwMode="auto">
          <a:xfrm>
            <a:off x="609600" y="4038600"/>
            <a:ext cx="2501900" cy="25146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81000"/>
            <a:ext cx="8229600" cy="1143000"/>
          </a:xfrm>
        </p:spPr>
        <p:txBody>
          <a:bodyPr/>
          <a:lstStyle/>
          <a:p>
            <a:pPr algn="l" eaLnBrk="1" hangingPunct="1"/>
            <a:r>
              <a:rPr lang="en-US" sz="4000" b="1" smtClean="0">
                <a:solidFill>
                  <a:srgbClr val="002060"/>
                </a:solidFill>
                <a:latin typeface="Times New Roman" pitchFamily="18" charset="0"/>
                <a:cs typeface="Times New Roman" pitchFamily="18" charset="0"/>
              </a:rPr>
              <a:t>Issues</a:t>
            </a:r>
          </a:p>
        </p:txBody>
      </p:sp>
      <p:pic>
        <p:nvPicPr>
          <p:cNvPr id="14339" name="Picture 6" descr="\\CGIMS-RISAPPS\Users1\JEBannon\Home\My Pictures\300x450_q95.jpg"/>
          <p:cNvPicPr>
            <a:picLocks noChangeAspect="1" noChangeArrowheads="1"/>
          </p:cNvPicPr>
          <p:nvPr/>
        </p:nvPicPr>
        <p:blipFill>
          <a:blip r:embed="rId3" cstate="print"/>
          <a:srcRect/>
          <a:stretch>
            <a:fillRect/>
          </a:stretch>
        </p:blipFill>
        <p:spPr bwMode="auto">
          <a:xfrm>
            <a:off x="685800" y="1752600"/>
            <a:ext cx="1417638" cy="2362200"/>
          </a:xfrm>
          <a:prstGeom prst="rect">
            <a:avLst/>
          </a:prstGeom>
          <a:noFill/>
          <a:ln w="9525">
            <a:solidFill>
              <a:schemeClr val="tx1"/>
            </a:solidFill>
            <a:miter lim="800000"/>
            <a:headEnd/>
            <a:tailEnd/>
          </a:ln>
        </p:spPr>
      </p:pic>
      <p:pic>
        <p:nvPicPr>
          <p:cNvPr id="14340" name="Picture 6" descr="\\CGIMS-RISAPPS\Users1\JEBannon\Home\My Pictures\24390506459_9fc4677412_o-877x1254.jpg"/>
          <p:cNvPicPr>
            <a:picLocks noChangeAspect="1" noChangeArrowheads="1"/>
          </p:cNvPicPr>
          <p:nvPr/>
        </p:nvPicPr>
        <p:blipFill>
          <a:blip r:embed="rId4" cstate="print"/>
          <a:srcRect/>
          <a:stretch>
            <a:fillRect/>
          </a:stretch>
        </p:blipFill>
        <p:spPr bwMode="auto">
          <a:xfrm>
            <a:off x="685800" y="4343400"/>
            <a:ext cx="1425575" cy="2209800"/>
          </a:xfrm>
          <a:prstGeom prst="rect">
            <a:avLst/>
          </a:prstGeom>
          <a:noFill/>
          <a:ln w="9525">
            <a:solidFill>
              <a:schemeClr val="tx1"/>
            </a:solidFill>
            <a:miter lim="800000"/>
            <a:headEnd/>
            <a:tailEnd/>
          </a:ln>
        </p:spPr>
      </p:pic>
      <p:pic>
        <p:nvPicPr>
          <p:cNvPr id="14341" name="Picture 6" descr="C:\Users\JEBannon\AppData\Local\Microsoft\Windows\Temporary Internet Files\Content.Outlook\U66K0H2X\China Blast.jpg"/>
          <p:cNvPicPr>
            <a:picLocks noChangeAspect="1" noChangeArrowheads="1"/>
          </p:cNvPicPr>
          <p:nvPr/>
        </p:nvPicPr>
        <p:blipFill>
          <a:blip r:embed="rId5" cstate="print"/>
          <a:srcRect/>
          <a:stretch>
            <a:fillRect/>
          </a:stretch>
        </p:blipFill>
        <p:spPr bwMode="auto">
          <a:xfrm>
            <a:off x="6400800" y="1676400"/>
            <a:ext cx="2316163" cy="1524000"/>
          </a:xfrm>
          <a:prstGeom prst="rect">
            <a:avLst/>
          </a:prstGeom>
          <a:noFill/>
          <a:ln w="9525">
            <a:solidFill>
              <a:schemeClr val="tx1"/>
            </a:solidFill>
            <a:miter lim="800000"/>
            <a:headEnd/>
            <a:tailEnd/>
          </a:ln>
        </p:spPr>
      </p:pic>
      <p:pic>
        <p:nvPicPr>
          <p:cNvPr id="14342" name="Picture 8" descr="\\cgims-risapps\Users1\JEBannon\Home\My Pictures\diisaster2006_fortune5.gif"/>
          <p:cNvPicPr>
            <a:picLocks noChangeAspect="1" noChangeArrowheads="1"/>
          </p:cNvPicPr>
          <p:nvPr/>
        </p:nvPicPr>
        <p:blipFill>
          <a:blip r:embed="rId6" cstate="print"/>
          <a:srcRect/>
          <a:stretch>
            <a:fillRect/>
          </a:stretch>
        </p:blipFill>
        <p:spPr bwMode="auto">
          <a:xfrm>
            <a:off x="6248400" y="4953000"/>
            <a:ext cx="2444750" cy="1625600"/>
          </a:xfrm>
          <a:prstGeom prst="rect">
            <a:avLst/>
          </a:prstGeom>
          <a:noFill/>
          <a:ln w="9525">
            <a:solidFill>
              <a:schemeClr val="tx1"/>
            </a:solidFill>
            <a:miter lim="800000"/>
            <a:headEnd/>
            <a:tailEnd/>
          </a:ln>
        </p:spPr>
      </p:pic>
      <p:sp>
        <p:nvSpPr>
          <p:cNvPr id="14343" name="Content Placeholder 4"/>
          <p:cNvSpPr>
            <a:spLocks noGrp="1"/>
          </p:cNvSpPr>
          <p:nvPr>
            <p:ph idx="1"/>
          </p:nvPr>
        </p:nvSpPr>
        <p:spPr>
          <a:xfrm>
            <a:off x="2438400" y="838200"/>
            <a:ext cx="3886200" cy="5638800"/>
          </a:xfrm>
        </p:spPr>
        <p:txBody>
          <a:bodyPr/>
          <a:lstStyle/>
          <a:p>
            <a:r>
              <a:rPr lang="en-US" sz="2400" b="1" u="sng" smtClean="0">
                <a:solidFill>
                  <a:srgbClr val="FF0000"/>
                </a:solidFill>
              </a:rPr>
              <a:t>Bridge clearances</a:t>
            </a:r>
          </a:p>
          <a:p>
            <a:endParaRPr lang="en-US" sz="800" smtClean="0"/>
          </a:p>
          <a:p>
            <a:r>
              <a:rPr lang="en-US" sz="2400" smtClean="0"/>
              <a:t>Ample range of view from pilothouse</a:t>
            </a:r>
          </a:p>
          <a:p>
            <a:pPr>
              <a:buFont typeface="Arial" pitchFamily="34" charset="0"/>
              <a:buNone/>
            </a:pPr>
            <a:endParaRPr lang="en-US" sz="800" smtClean="0"/>
          </a:p>
          <a:p>
            <a:r>
              <a:rPr lang="en-US" sz="2400" smtClean="0"/>
              <a:t>Educating towing community on packaging, shipping papers &amp; containers</a:t>
            </a:r>
          </a:p>
          <a:p>
            <a:pPr>
              <a:buFont typeface="Arial" pitchFamily="34" charset="0"/>
              <a:buNone/>
            </a:pPr>
            <a:endParaRPr lang="en-US" sz="2400" smtClean="0"/>
          </a:p>
        </p:txBody>
      </p:sp>
      <p:pic>
        <p:nvPicPr>
          <p:cNvPr id="14344" name="Picture 7" descr="\\CGIMS-RISAPPS\Users1\JEBannon\Home\My Pictures\China-Port-Explosion6.jpg"/>
          <p:cNvPicPr>
            <a:picLocks noChangeAspect="1" noChangeArrowheads="1"/>
          </p:cNvPicPr>
          <p:nvPr/>
        </p:nvPicPr>
        <p:blipFill>
          <a:blip r:embed="rId7" cstate="print"/>
          <a:srcRect/>
          <a:stretch>
            <a:fillRect/>
          </a:stretch>
        </p:blipFill>
        <p:spPr bwMode="auto">
          <a:xfrm>
            <a:off x="6629400" y="3352800"/>
            <a:ext cx="1828800" cy="140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381000"/>
            <a:ext cx="8229600" cy="1143000"/>
          </a:xfrm>
        </p:spPr>
        <p:txBody>
          <a:bodyPr/>
          <a:lstStyle/>
          <a:p>
            <a:pPr algn="l" eaLnBrk="1" hangingPunct="1"/>
            <a:r>
              <a:rPr lang="en-US" sz="4000" b="1" smtClean="0">
                <a:solidFill>
                  <a:srgbClr val="002060"/>
                </a:solidFill>
                <a:latin typeface="Times New Roman" pitchFamily="18" charset="0"/>
                <a:cs typeface="Times New Roman" pitchFamily="18" charset="0"/>
              </a:rPr>
              <a:t>Issues Cont….</a:t>
            </a:r>
          </a:p>
        </p:txBody>
      </p:sp>
      <p:sp>
        <p:nvSpPr>
          <p:cNvPr id="15363" name="Content Placeholder 4"/>
          <p:cNvSpPr>
            <a:spLocks noGrp="1"/>
          </p:cNvSpPr>
          <p:nvPr>
            <p:ph idx="1"/>
          </p:nvPr>
        </p:nvSpPr>
        <p:spPr>
          <a:xfrm>
            <a:off x="457200" y="1600200"/>
            <a:ext cx="5867400" cy="4525963"/>
          </a:xfrm>
        </p:spPr>
        <p:txBody>
          <a:bodyPr/>
          <a:lstStyle/>
          <a:p>
            <a:r>
              <a:rPr lang="en-US" sz="2400" dirty="0" smtClean="0"/>
              <a:t>Building container yards</a:t>
            </a:r>
          </a:p>
          <a:p>
            <a:pPr lvl="1"/>
            <a:r>
              <a:rPr lang="en-US" sz="2000" dirty="0" smtClean="0"/>
              <a:t>Securing yards</a:t>
            </a:r>
          </a:p>
          <a:p>
            <a:pPr lvl="1"/>
            <a:r>
              <a:rPr lang="en-US" sz="2000" dirty="0" smtClean="0"/>
              <a:t>Arranging for </a:t>
            </a:r>
            <a:r>
              <a:rPr lang="en-US" sz="2000" dirty="0" err="1" smtClean="0"/>
              <a:t>transloads</a:t>
            </a:r>
            <a:endParaRPr lang="en-US" sz="2000" dirty="0" smtClean="0"/>
          </a:p>
          <a:p>
            <a:r>
              <a:rPr lang="en-US" sz="2400" dirty="0" smtClean="0"/>
              <a:t>Responding to </a:t>
            </a:r>
            <a:r>
              <a:rPr lang="en-US" sz="2400" dirty="0" smtClean="0"/>
              <a:t>leaks</a:t>
            </a:r>
          </a:p>
          <a:p>
            <a:r>
              <a:rPr lang="en-US" sz="2400" dirty="0" smtClean="0"/>
              <a:t>Human trafficking</a:t>
            </a:r>
          </a:p>
          <a:p>
            <a:r>
              <a:rPr lang="en-US" sz="2400" dirty="0" smtClean="0"/>
              <a:t>Illegal </a:t>
            </a:r>
            <a:r>
              <a:rPr lang="en-US" sz="2400" dirty="0" smtClean="0"/>
              <a:t>cargo</a:t>
            </a:r>
          </a:p>
          <a:p>
            <a:endParaRPr lang="en-US" dirty="0" smtClean="0"/>
          </a:p>
        </p:txBody>
      </p:sp>
      <p:pic>
        <p:nvPicPr>
          <p:cNvPr id="15364" name="Picture 4" descr="\\CGIMS-RISAPPS\Users1\JEBannon\Home\My Pictures\450x338_q95.jpg"/>
          <p:cNvPicPr>
            <a:picLocks noChangeAspect="1" noChangeArrowheads="1"/>
          </p:cNvPicPr>
          <p:nvPr/>
        </p:nvPicPr>
        <p:blipFill>
          <a:blip r:embed="rId3" cstate="print"/>
          <a:srcRect/>
          <a:stretch>
            <a:fillRect/>
          </a:stretch>
        </p:blipFill>
        <p:spPr bwMode="auto">
          <a:xfrm>
            <a:off x="6477000" y="1828800"/>
            <a:ext cx="2312988" cy="1736725"/>
          </a:xfrm>
          <a:prstGeom prst="rect">
            <a:avLst/>
          </a:prstGeom>
          <a:noFill/>
          <a:ln w="9525">
            <a:solidFill>
              <a:schemeClr val="accent1"/>
            </a:solidFill>
            <a:miter lim="800000"/>
            <a:headEnd/>
            <a:tailEnd/>
          </a:ln>
        </p:spPr>
      </p:pic>
      <p:pic>
        <p:nvPicPr>
          <p:cNvPr id="15365" name="Picture 5" descr="\\CGIMS-RISAPPS\Users1\JEBannon\Home\My Pictures\untitled.png"/>
          <p:cNvPicPr>
            <a:picLocks noChangeAspect="1" noChangeArrowheads="1"/>
          </p:cNvPicPr>
          <p:nvPr/>
        </p:nvPicPr>
        <p:blipFill>
          <a:blip r:embed="rId4" cstate="print"/>
          <a:srcRect/>
          <a:stretch>
            <a:fillRect/>
          </a:stretch>
        </p:blipFill>
        <p:spPr bwMode="auto">
          <a:xfrm>
            <a:off x="6477000" y="3810000"/>
            <a:ext cx="2303463" cy="1666875"/>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l"/>
            <a:r>
              <a:rPr lang="en-US" sz="4000" b="1" smtClean="0">
                <a:solidFill>
                  <a:srgbClr val="002060"/>
                </a:solidFill>
                <a:latin typeface="Times New Roman" pitchFamily="18" charset="0"/>
                <a:cs typeface="Times New Roman" pitchFamily="18" charset="0"/>
              </a:rPr>
              <a:t>What We Do</a:t>
            </a:r>
          </a:p>
        </p:txBody>
      </p:sp>
      <p:sp>
        <p:nvSpPr>
          <p:cNvPr id="3075" name="Content Placeholder 2"/>
          <p:cNvSpPr>
            <a:spLocks noGrp="1"/>
          </p:cNvSpPr>
          <p:nvPr>
            <p:ph idx="1"/>
          </p:nvPr>
        </p:nvSpPr>
        <p:spPr>
          <a:xfrm>
            <a:off x="2209800" y="1524000"/>
            <a:ext cx="6934200" cy="5334000"/>
          </a:xfrm>
        </p:spPr>
        <p:txBody>
          <a:bodyPr/>
          <a:lstStyle/>
          <a:p>
            <a:r>
              <a:rPr lang="en-US" sz="2400" smtClean="0"/>
              <a:t>Ensure safety and security of cargo on facilities that handle containerized hazmat</a:t>
            </a:r>
          </a:p>
          <a:p>
            <a:r>
              <a:rPr lang="en-US" sz="2400" smtClean="0"/>
              <a:t>Ensure containers are properly labeled and segregated IAW 49 CFR or IMDG</a:t>
            </a:r>
          </a:p>
          <a:p>
            <a:r>
              <a:rPr lang="en-US" sz="2400" smtClean="0"/>
              <a:t>Ensure integrity of shipping containers containing hazmat</a:t>
            </a:r>
          </a:p>
          <a:p>
            <a:r>
              <a:rPr lang="en-US" sz="2400" smtClean="0"/>
              <a:t> Examine container yards for undeclared hazmat</a:t>
            </a:r>
          </a:p>
          <a:p>
            <a:r>
              <a:rPr lang="en-US" sz="2400" smtClean="0"/>
              <a:t>Examine barge’s dangerous cargo manifest &amp; shipping papers</a:t>
            </a:r>
          </a:p>
          <a:p>
            <a:r>
              <a:rPr lang="en-US" sz="2400" smtClean="0"/>
              <a:t>Facilitate safe transit</a:t>
            </a:r>
          </a:p>
        </p:txBody>
      </p:sp>
      <p:pic>
        <p:nvPicPr>
          <p:cNvPr id="3076" name="Picture 6" descr="\\CGIMS-RISAPPS\Users1\JEBannon\Home\My Pictures\300x450_q95.jpg"/>
          <p:cNvPicPr>
            <a:picLocks noChangeAspect="1" noChangeArrowheads="1"/>
          </p:cNvPicPr>
          <p:nvPr/>
        </p:nvPicPr>
        <p:blipFill>
          <a:blip r:embed="rId3" cstate="print"/>
          <a:srcRect/>
          <a:stretch>
            <a:fillRect/>
          </a:stretch>
        </p:blipFill>
        <p:spPr bwMode="auto">
          <a:xfrm>
            <a:off x="304800" y="1447800"/>
            <a:ext cx="1676400" cy="2514600"/>
          </a:xfrm>
          <a:prstGeom prst="rect">
            <a:avLst/>
          </a:prstGeom>
          <a:noFill/>
          <a:ln w="9525">
            <a:solidFill>
              <a:schemeClr val="tx1"/>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457200"/>
            <a:ext cx="8229600" cy="1143000"/>
          </a:xfrm>
        </p:spPr>
        <p:txBody>
          <a:bodyPr/>
          <a:lstStyle/>
          <a:p>
            <a:pPr algn="l" eaLnBrk="1" hangingPunct="1"/>
            <a:r>
              <a:rPr lang="en-US" sz="4000" b="1" smtClean="0">
                <a:solidFill>
                  <a:srgbClr val="002060"/>
                </a:solidFill>
                <a:latin typeface="Times New Roman" pitchFamily="18" charset="0"/>
                <a:cs typeface="Times New Roman" pitchFamily="18" charset="0"/>
              </a:rPr>
              <a:t>Coast Guard Responsibility</a:t>
            </a:r>
          </a:p>
        </p:txBody>
      </p:sp>
      <p:sp>
        <p:nvSpPr>
          <p:cNvPr id="4099" name="Content Placeholder 5"/>
          <p:cNvSpPr>
            <a:spLocks noGrp="1"/>
          </p:cNvSpPr>
          <p:nvPr>
            <p:ph idx="1"/>
          </p:nvPr>
        </p:nvSpPr>
        <p:spPr>
          <a:xfrm>
            <a:off x="3276600" y="1676400"/>
            <a:ext cx="5562600" cy="4525963"/>
          </a:xfrm>
        </p:spPr>
        <p:txBody>
          <a:bodyPr/>
          <a:lstStyle/>
          <a:p>
            <a:pPr eaLnBrk="1" hangingPunct="1"/>
            <a:r>
              <a:rPr lang="en-US" altLang="en-US" sz="2600" smtClean="0"/>
              <a:t>Protect: </a:t>
            </a:r>
          </a:p>
          <a:p>
            <a:pPr lvl="1" eaLnBrk="1" hangingPunct="1"/>
            <a:r>
              <a:rPr lang="en-US" altLang="en-US" sz="2200" smtClean="0"/>
              <a:t>Maritime community</a:t>
            </a:r>
          </a:p>
          <a:p>
            <a:pPr lvl="1" eaLnBrk="1" hangingPunct="1"/>
            <a:r>
              <a:rPr lang="en-US" altLang="en-US" sz="2200" smtClean="0"/>
              <a:t>American public</a:t>
            </a:r>
          </a:p>
          <a:p>
            <a:pPr lvl="1" eaLnBrk="1" hangingPunct="1"/>
            <a:r>
              <a:rPr lang="en-US" altLang="en-US" sz="2200" smtClean="0"/>
              <a:t>Environment</a:t>
            </a:r>
          </a:p>
          <a:p>
            <a:pPr eaLnBrk="1" hangingPunct="1"/>
            <a:r>
              <a:rPr lang="en-US" altLang="en-US" sz="2600" smtClean="0"/>
              <a:t>Standardize enforcement</a:t>
            </a:r>
          </a:p>
          <a:p>
            <a:pPr lvl="1" eaLnBrk="1" hangingPunct="1"/>
            <a:r>
              <a:rPr lang="en-US" altLang="en-US" sz="2200" smtClean="0"/>
              <a:t>DOT Enforcement Officers</a:t>
            </a:r>
          </a:p>
          <a:p>
            <a:pPr lvl="1" eaLnBrk="1" hangingPunct="1"/>
            <a:r>
              <a:rPr lang="en-US" altLang="en-US" sz="2200" smtClean="0"/>
              <a:t>IMO signatory Port State</a:t>
            </a:r>
          </a:p>
          <a:p>
            <a:pPr eaLnBrk="1" hangingPunct="1"/>
            <a:r>
              <a:rPr lang="en-US" altLang="en-US" sz="2600" smtClean="0"/>
              <a:t>Facilitate commerce</a:t>
            </a:r>
          </a:p>
          <a:p>
            <a:pPr eaLnBrk="1" hangingPunct="1"/>
            <a:r>
              <a:rPr lang="en-US" altLang="en-US" sz="2600" smtClean="0"/>
              <a:t>Educate &amp; help shippers &amp; carriers</a:t>
            </a:r>
          </a:p>
          <a:p>
            <a:pPr>
              <a:buFont typeface="Arial" pitchFamily="34" charset="0"/>
              <a:buNone/>
            </a:pPr>
            <a:endParaRPr lang="en-US" sz="2400" smtClean="0"/>
          </a:p>
        </p:txBody>
      </p:sp>
      <p:pic>
        <p:nvPicPr>
          <p:cNvPr id="4100" name="Picture 6" descr="\\CGIMS-RISAPPS\Users1\JEBannon\Home\My Pictures\24390506459_9fc4677412_o-877x1254.jpg"/>
          <p:cNvPicPr>
            <a:picLocks noChangeAspect="1" noChangeArrowheads="1"/>
          </p:cNvPicPr>
          <p:nvPr/>
        </p:nvPicPr>
        <p:blipFill>
          <a:blip r:embed="rId3" cstate="print"/>
          <a:srcRect/>
          <a:stretch>
            <a:fillRect/>
          </a:stretch>
        </p:blipFill>
        <p:spPr bwMode="auto">
          <a:xfrm>
            <a:off x="457200" y="1752600"/>
            <a:ext cx="2667000" cy="3814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81000"/>
            <a:ext cx="8229600" cy="1143000"/>
          </a:xfrm>
        </p:spPr>
        <p:txBody>
          <a:bodyPr/>
          <a:lstStyle/>
          <a:p>
            <a:pPr algn="l" eaLnBrk="1" hangingPunct="1"/>
            <a:r>
              <a:rPr lang="en-US" sz="4000" b="1" smtClean="0">
                <a:solidFill>
                  <a:srgbClr val="002060"/>
                </a:solidFill>
                <a:latin typeface="Times New Roman" pitchFamily="18" charset="0"/>
                <a:cs typeface="Times New Roman" pitchFamily="18" charset="0"/>
              </a:rPr>
              <a:t>Authority &amp; Jurisdiction</a:t>
            </a:r>
          </a:p>
        </p:txBody>
      </p:sp>
      <p:sp>
        <p:nvSpPr>
          <p:cNvPr id="5123" name="Content Placeholder 7"/>
          <p:cNvSpPr>
            <a:spLocks noGrp="1"/>
          </p:cNvSpPr>
          <p:nvPr>
            <p:ph idx="1"/>
          </p:nvPr>
        </p:nvSpPr>
        <p:spPr>
          <a:xfrm>
            <a:off x="2438400" y="1524000"/>
            <a:ext cx="6553200" cy="4267200"/>
          </a:xfrm>
        </p:spPr>
        <p:txBody>
          <a:bodyPr/>
          <a:lstStyle/>
          <a:p>
            <a:pPr marL="457200" indent="-457200">
              <a:spcBef>
                <a:spcPct val="0"/>
              </a:spcBef>
              <a:spcAft>
                <a:spcPts val="1200"/>
              </a:spcAft>
              <a:buClr>
                <a:schemeClr val="tx1"/>
              </a:buClr>
              <a:buFont typeface="Wingdings" pitchFamily="2" charset="2"/>
              <a:buChar char="§"/>
            </a:pPr>
            <a:r>
              <a:rPr lang="en-US" altLang="en-US" sz="2400" smtClean="0"/>
              <a:t>Federal Hazardous Materials Transportation Law (FHMTL)</a:t>
            </a:r>
          </a:p>
          <a:p>
            <a:pPr marL="457200" indent="-457200">
              <a:spcBef>
                <a:spcPct val="0"/>
              </a:spcBef>
              <a:spcAft>
                <a:spcPts val="1200"/>
              </a:spcAft>
              <a:buClr>
                <a:schemeClr val="tx1"/>
              </a:buClr>
              <a:buFont typeface="Wingdings" pitchFamily="2" charset="2"/>
              <a:buChar char="§"/>
            </a:pPr>
            <a:r>
              <a:rPr lang="en-US" altLang="en-US" sz="2400" smtClean="0"/>
              <a:t>International Safe Container Act (ISCA)</a:t>
            </a:r>
          </a:p>
          <a:p>
            <a:pPr marL="457200" indent="-457200">
              <a:spcBef>
                <a:spcPct val="0"/>
              </a:spcBef>
              <a:spcAft>
                <a:spcPts val="1200"/>
              </a:spcAft>
              <a:buClr>
                <a:schemeClr val="tx1"/>
              </a:buClr>
              <a:buFont typeface="Wingdings" pitchFamily="2" charset="2"/>
              <a:buChar char="§"/>
            </a:pPr>
            <a:r>
              <a:rPr lang="en-US" altLang="en-US" sz="2400" smtClean="0"/>
              <a:t>International Maritime Organization’s (IMO) Safety Of Life At Sea (SOLAS) </a:t>
            </a:r>
          </a:p>
          <a:p>
            <a:pPr marL="457200" indent="-457200">
              <a:spcBef>
                <a:spcPct val="0"/>
              </a:spcBef>
              <a:spcAft>
                <a:spcPts val="1200"/>
              </a:spcAft>
              <a:buClr>
                <a:schemeClr val="tx1"/>
              </a:buClr>
              <a:buFont typeface="Wingdings" pitchFamily="2" charset="2"/>
              <a:buChar char="§"/>
            </a:pPr>
            <a:r>
              <a:rPr lang="en-US" altLang="en-US" sz="2400" smtClean="0"/>
              <a:t>Convention for the Prevention of Pollution from Ships (MARPOL)</a:t>
            </a:r>
          </a:p>
          <a:p>
            <a:pPr marL="457200" indent="-457200">
              <a:spcBef>
                <a:spcPct val="0"/>
              </a:spcBef>
              <a:spcAft>
                <a:spcPts val="1200"/>
              </a:spcAft>
              <a:buClr>
                <a:schemeClr val="tx1"/>
              </a:buClr>
              <a:buFont typeface="Wingdings" pitchFamily="2" charset="2"/>
              <a:buChar char="§"/>
            </a:pPr>
            <a:r>
              <a:rPr lang="en-US" altLang="en-US" sz="2400" smtClean="0"/>
              <a:t>Port and Waterways Safety Act (PWSA)</a:t>
            </a:r>
          </a:p>
          <a:p>
            <a:pPr marL="457200" indent="-457200">
              <a:spcBef>
                <a:spcPct val="0"/>
              </a:spcBef>
              <a:spcAft>
                <a:spcPts val="1200"/>
              </a:spcAft>
              <a:buClr>
                <a:schemeClr val="tx1"/>
              </a:buClr>
              <a:buFont typeface="Wingdings" pitchFamily="2" charset="2"/>
              <a:buChar char="§"/>
            </a:pPr>
            <a:r>
              <a:rPr lang="en-US" altLang="en-US" sz="2400" smtClean="0"/>
              <a:t>Maritime Transportation Security Act (MTSA)</a:t>
            </a:r>
          </a:p>
        </p:txBody>
      </p:sp>
      <p:pic>
        <p:nvPicPr>
          <p:cNvPr id="5124" name="Picture 1"/>
          <p:cNvPicPr>
            <a:picLocks noChangeAspect="1" noChangeArrowheads="1"/>
          </p:cNvPicPr>
          <p:nvPr/>
        </p:nvPicPr>
        <p:blipFill>
          <a:blip r:embed="rId3" cstate="print"/>
          <a:srcRect/>
          <a:stretch>
            <a:fillRect/>
          </a:stretch>
        </p:blipFill>
        <p:spPr bwMode="auto">
          <a:xfrm>
            <a:off x="381000" y="1676400"/>
            <a:ext cx="1670050" cy="241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381000"/>
            <a:ext cx="8229600" cy="1143000"/>
          </a:xfrm>
        </p:spPr>
        <p:txBody>
          <a:bodyPr/>
          <a:lstStyle/>
          <a:p>
            <a:pPr algn="l" eaLnBrk="1" hangingPunct="1"/>
            <a:r>
              <a:rPr lang="en-US" sz="3600" b="1" smtClean="0">
                <a:solidFill>
                  <a:srgbClr val="002060"/>
                </a:solidFill>
                <a:latin typeface="Times New Roman" pitchFamily="18" charset="0"/>
                <a:cs typeface="Times New Roman" pitchFamily="18" charset="0"/>
              </a:rPr>
              <a:t>Risks of shipping HAZMAT by water</a:t>
            </a:r>
          </a:p>
        </p:txBody>
      </p:sp>
      <p:pic>
        <p:nvPicPr>
          <p:cNvPr id="6147" name="Picture 5" descr="disatrer2002"/>
          <p:cNvPicPr>
            <a:picLocks noChangeAspect="1" noChangeArrowheads="1"/>
          </p:cNvPicPr>
          <p:nvPr/>
        </p:nvPicPr>
        <p:blipFill>
          <a:blip r:embed="rId3" cstate="print"/>
          <a:srcRect l="3860" t="7202"/>
          <a:stretch>
            <a:fillRect/>
          </a:stretch>
        </p:blipFill>
        <p:spPr bwMode="auto">
          <a:xfrm>
            <a:off x="533400" y="1524000"/>
            <a:ext cx="3810000" cy="4957763"/>
          </a:xfrm>
          <a:prstGeom prst="rect">
            <a:avLst/>
          </a:prstGeom>
          <a:noFill/>
          <a:ln w="9525">
            <a:noFill/>
            <a:miter lim="800000"/>
            <a:headEnd/>
            <a:tailEnd/>
          </a:ln>
        </p:spPr>
      </p:pic>
      <p:pic>
        <p:nvPicPr>
          <p:cNvPr id="6148" name="Picture 5" descr="5"/>
          <p:cNvPicPr>
            <a:picLocks noChangeAspect="1" noChangeArrowheads="1"/>
          </p:cNvPicPr>
          <p:nvPr/>
        </p:nvPicPr>
        <p:blipFill>
          <a:blip r:embed="rId4" cstate="print"/>
          <a:srcRect/>
          <a:stretch>
            <a:fillRect/>
          </a:stretch>
        </p:blipFill>
        <p:spPr bwMode="auto">
          <a:xfrm>
            <a:off x="4648200" y="1524000"/>
            <a:ext cx="3962400" cy="2486025"/>
          </a:xfrm>
          <a:prstGeom prst="rect">
            <a:avLst/>
          </a:prstGeom>
          <a:noFill/>
          <a:ln w="9525">
            <a:solidFill>
              <a:schemeClr val="tx1"/>
            </a:solidFill>
            <a:miter lim="800000"/>
            <a:headEnd/>
            <a:tailEnd/>
          </a:ln>
        </p:spPr>
      </p:pic>
      <p:pic>
        <p:nvPicPr>
          <p:cNvPr id="6149" name="Picture 8"/>
          <p:cNvPicPr>
            <a:picLocks noChangeAspect="1" noChangeArrowheads="1"/>
          </p:cNvPicPr>
          <p:nvPr/>
        </p:nvPicPr>
        <p:blipFill>
          <a:blip r:embed="rId5" cstate="print"/>
          <a:srcRect/>
          <a:stretch>
            <a:fillRect/>
          </a:stretch>
        </p:blipFill>
        <p:spPr bwMode="auto">
          <a:xfrm>
            <a:off x="4648200" y="4191000"/>
            <a:ext cx="1447800" cy="2273300"/>
          </a:xfrm>
          <a:prstGeom prst="rect">
            <a:avLst/>
          </a:prstGeom>
          <a:noFill/>
          <a:ln w="9525">
            <a:solidFill>
              <a:schemeClr val="tx1"/>
            </a:solidFill>
            <a:miter lim="800000"/>
            <a:headEnd/>
            <a:tailEnd/>
          </a:ln>
        </p:spPr>
      </p:pic>
      <p:pic>
        <p:nvPicPr>
          <p:cNvPr id="6150" name="Picture 4" descr="crunch04"/>
          <p:cNvPicPr>
            <a:picLocks noChangeAspect="1" noChangeArrowheads="1"/>
          </p:cNvPicPr>
          <p:nvPr>
            <p:ph idx="1"/>
          </p:nvPr>
        </p:nvPicPr>
        <p:blipFill>
          <a:blip r:embed="rId6" cstate="print"/>
          <a:srcRect/>
          <a:stretch>
            <a:fillRect/>
          </a:stretch>
        </p:blipFill>
        <p:spPr>
          <a:xfrm>
            <a:off x="6248400" y="4191000"/>
            <a:ext cx="2362200" cy="2271713"/>
          </a:xfrm>
          <a:ln>
            <a:solidFill>
              <a:schemeClr val="tx1"/>
            </a:solidFill>
          </a:ln>
        </p:spPr>
      </p:pic>
      <p:pic>
        <p:nvPicPr>
          <p:cNvPr id="6151" name="Picture 6" descr="\\CGIMS-RISAPPS\Users1\JEBannon\Home\My Pictures\untitled fire.png"/>
          <p:cNvPicPr>
            <a:picLocks noChangeAspect="1" noChangeArrowheads="1"/>
          </p:cNvPicPr>
          <p:nvPr/>
        </p:nvPicPr>
        <p:blipFill>
          <a:blip r:embed="rId7" cstate="print"/>
          <a:srcRect/>
          <a:stretch>
            <a:fillRect/>
          </a:stretch>
        </p:blipFill>
        <p:spPr bwMode="auto">
          <a:xfrm>
            <a:off x="838200" y="1676400"/>
            <a:ext cx="2339975" cy="13716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609600"/>
            <a:ext cx="8534400" cy="838200"/>
          </a:xfrm>
        </p:spPr>
        <p:txBody>
          <a:bodyPr/>
          <a:lstStyle/>
          <a:p>
            <a:pPr algn="l" eaLnBrk="1" hangingPunct="1"/>
            <a:r>
              <a:rPr lang="en-US" sz="4200" b="1" smtClean="0">
                <a:solidFill>
                  <a:srgbClr val="002060"/>
                </a:solidFill>
                <a:latin typeface="Times New Roman" pitchFamily="18" charset="0"/>
                <a:cs typeface="Times New Roman" pitchFamily="18" charset="0"/>
              </a:rPr>
              <a:t>Why is this important?</a:t>
            </a:r>
          </a:p>
        </p:txBody>
      </p:sp>
      <p:pic>
        <p:nvPicPr>
          <p:cNvPr id="7171" name="Picture 2"/>
          <p:cNvPicPr>
            <a:picLocks noChangeAspect="1" noChangeArrowheads="1"/>
          </p:cNvPicPr>
          <p:nvPr/>
        </p:nvPicPr>
        <p:blipFill>
          <a:blip r:embed="rId3" cstate="print"/>
          <a:srcRect/>
          <a:stretch>
            <a:fillRect/>
          </a:stretch>
        </p:blipFill>
        <p:spPr bwMode="auto">
          <a:xfrm>
            <a:off x="5105400" y="1600200"/>
            <a:ext cx="3570288" cy="4572000"/>
          </a:xfrm>
          <a:prstGeom prst="rect">
            <a:avLst/>
          </a:prstGeom>
          <a:noFill/>
          <a:ln w="9525">
            <a:solidFill>
              <a:schemeClr val="tx1"/>
            </a:solidFill>
            <a:miter lim="800000"/>
            <a:headEnd/>
            <a:tailEnd/>
          </a:ln>
        </p:spPr>
      </p:pic>
      <p:sp>
        <p:nvSpPr>
          <p:cNvPr id="7172" name="Rectangle 3"/>
          <p:cNvSpPr txBox="1">
            <a:spLocks noChangeArrowheads="1"/>
          </p:cNvSpPr>
          <p:nvPr/>
        </p:nvSpPr>
        <p:spPr bwMode="auto">
          <a:xfrm>
            <a:off x="609600" y="1676400"/>
            <a:ext cx="4038600" cy="5181600"/>
          </a:xfrm>
          <a:prstGeom prst="rect">
            <a:avLst/>
          </a:prstGeom>
          <a:noFill/>
          <a:ln w="9525">
            <a:noFill/>
            <a:miter lim="800000"/>
            <a:headEnd/>
            <a:tailEnd/>
          </a:ln>
        </p:spPr>
        <p:txBody>
          <a:bodyPr/>
          <a:lstStyle/>
          <a:p>
            <a:pPr marL="342900" indent="-342900">
              <a:spcBef>
                <a:spcPct val="20000"/>
              </a:spcBef>
              <a:buClr>
                <a:srgbClr val="336699"/>
              </a:buClr>
              <a:buFont typeface="Wingdings" pitchFamily="2" charset="2"/>
              <a:buChar char="§"/>
            </a:pPr>
            <a:r>
              <a:rPr lang="en-US" sz="2600">
                <a:latin typeface="Calibri" pitchFamily="34" charset="0"/>
              </a:rPr>
              <a:t>August 2016 article: </a:t>
            </a:r>
            <a:r>
              <a:rPr lang="en-US" sz="2600" b="1">
                <a:latin typeface="Calibri" pitchFamily="34" charset="0"/>
              </a:rPr>
              <a:t>27% </a:t>
            </a:r>
            <a:r>
              <a:rPr lang="en-US" sz="2600">
                <a:latin typeface="Calibri" pitchFamily="34" charset="0"/>
              </a:rPr>
              <a:t>of incidents were due to mis-declared cargo.</a:t>
            </a:r>
          </a:p>
          <a:p>
            <a:pPr marL="342900" indent="-342900">
              <a:spcBef>
                <a:spcPct val="20000"/>
              </a:spcBef>
              <a:buClr>
                <a:srgbClr val="336699"/>
              </a:buClr>
              <a:buFont typeface="Wingdings" pitchFamily="2" charset="2"/>
              <a:buChar char="§"/>
            </a:pPr>
            <a:endParaRPr lang="en-US" sz="800">
              <a:latin typeface="Calibri" pitchFamily="34" charset="0"/>
            </a:endParaRPr>
          </a:p>
          <a:p>
            <a:pPr marL="342900" lvl="1" indent="-342900">
              <a:spcBef>
                <a:spcPct val="20000"/>
              </a:spcBef>
              <a:buClr>
                <a:srgbClr val="336699"/>
              </a:buClr>
              <a:buFont typeface="Wingdings" pitchFamily="2" charset="2"/>
              <a:buChar char="§"/>
            </a:pPr>
            <a:r>
              <a:rPr lang="en-US" altLang="en-US" sz="2600">
                <a:latin typeface="Calibri" pitchFamily="34" charset="0"/>
              </a:rPr>
              <a:t>DOT reports: $5 Trillion US Hazmat trade (2013).</a:t>
            </a:r>
          </a:p>
          <a:p>
            <a:pPr marL="342900" lvl="1" indent="-342900">
              <a:spcBef>
                <a:spcPct val="20000"/>
              </a:spcBef>
              <a:buClr>
                <a:srgbClr val="336699"/>
              </a:buClr>
            </a:pPr>
            <a:endParaRPr lang="en-US" altLang="en-US" sz="800">
              <a:latin typeface="Calibri" pitchFamily="34" charset="0"/>
            </a:endParaRPr>
          </a:p>
          <a:p>
            <a:pPr marL="342900" lvl="1" indent="-342900">
              <a:spcBef>
                <a:spcPct val="20000"/>
              </a:spcBef>
              <a:buClr>
                <a:srgbClr val="336699"/>
              </a:buClr>
              <a:buFont typeface="Wingdings" pitchFamily="2" charset="2"/>
              <a:buChar char="§"/>
            </a:pPr>
            <a:r>
              <a:rPr lang="en-US" sz="2600">
                <a:latin typeface="Calibri" pitchFamily="34" charset="0"/>
              </a:rPr>
              <a:t>It is estimated that </a:t>
            </a:r>
            <a:r>
              <a:rPr lang="en-US" sz="2600" b="1">
                <a:latin typeface="Calibri" pitchFamily="34" charset="0"/>
              </a:rPr>
              <a:t>10% </a:t>
            </a:r>
            <a:r>
              <a:rPr lang="en-US" sz="2600">
                <a:latin typeface="Calibri" pitchFamily="34" charset="0"/>
              </a:rPr>
              <a:t>of all containers moving have dangerous goods.</a:t>
            </a:r>
          </a:p>
          <a:p>
            <a:pPr marL="342900" lvl="1" indent="-342900">
              <a:spcBef>
                <a:spcPct val="20000"/>
              </a:spcBef>
              <a:buClr>
                <a:srgbClr val="336699"/>
              </a:buClr>
              <a:buFont typeface="Wingdings" pitchFamily="2" charset="2"/>
              <a:buChar char="§"/>
            </a:pPr>
            <a:endParaRPr lang="en-US" altLang="en-US" sz="2600">
              <a:latin typeface="Calibri" pitchFamily="34" charset="0"/>
            </a:endParaRPr>
          </a:p>
          <a:p>
            <a:pPr marL="342900" indent="-342900">
              <a:spcBef>
                <a:spcPct val="20000"/>
              </a:spcBef>
              <a:buClr>
                <a:srgbClr val="336699"/>
              </a:buClr>
              <a:buFont typeface="Wingdings" pitchFamily="2" charset="2"/>
              <a:buChar char="§"/>
            </a:pPr>
            <a:endParaRPr lang="en-US" sz="2600">
              <a:latin typeface="Calibri" pitchFamily="34" charset="0"/>
            </a:endParaRPr>
          </a:p>
          <a:p>
            <a:pPr marL="342900" indent="-342900">
              <a:spcBef>
                <a:spcPct val="20000"/>
              </a:spcBef>
              <a:buClr>
                <a:srgbClr val="336699"/>
              </a:buClr>
              <a:buFont typeface="Wingdings" pitchFamily="2" charset="2"/>
              <a:buChar char="§"/>
            </a:pPr>
            <a:endParaRPr lang="en-US" sz="80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381000"/>
            <a:ext cx="8229600" cy="1143000"/>
          </a:xfrm>
        </p:spPr>
        <p:txBody>
          <a:bodyPr/>
          <a:lstStyle/>
          <a:p>
            <a:pPr algn="l" eaLnBrk="1" hangingPunct="1"/>
            <a:r>
              <a:rPr lang="en-US" sz="4000" b="1" smtClean="0">
                <a:solidFill>
                  <a:srgbClr val="002060"/>
                </a:solidFill>
                <a:latin typeface="Times New Roman" pitchFamily="18" charset="0"/>
                <a:cs typeface="Times New Roman" pitchFamily="18" charset="0"/>
              </a:rPr>
              <a:t>What Success Looks Like</a:t>
            </a:r>
          </a:p>
        </p:txBody>
      </p:sp>
      <p:sp>
        <p:nvSpPr>
          <p:cNvPr id="8195" name="Content Placeholder 7"/>
          <p:cNvSpPr>
            <a:spLocks noGrp="1"/>
          </p:cNvSpPr>
          <p:nvPr>
            <p:ph idx="1"/>
          </p:nvPr>
        </p:nvSpPr>
        <p:spPr>
          <a:xfrm>
            <a:off x="2971800" y="1524000"/>
            <a:ext cx="5867400" cy="4525963"/>
          </a:xfrm>
        </p:spPr>
        <p:txBody>
          <a:bodyPr/>
          <a:lstStyle/>
          <a:p>
            <a:pPr marL="457200" indent="-457200">
              <a:spcBef>
                <a:spcPct val="0"/>
              </a:spcBef>
              <a:spcAft>
                <a:spcPts val="1200"/>
              </a:spcAft>
              <a:buClr>
                <a:schemeClr val="tx1"/>
              </a:buClr>
              <a:buFont typeface="Wingdings" pitchFamily="2" charset="2"/>
              <a:buChar char="§"/>
            </a:pPr>
            <a:r>
              <a:rPr lang="en-US" altLang="en-US" sz="2600" smtClean="0">
                <a:cs typeface="Arial" pitchFamily="34" charset="0"/>
              </a:rPr>
              <a:t>Layered safety/security role</a:t>
            </a:r>
          </a:p>
          <a:p>
            <a:pPr marL="457200" indent="-457200">
              <a:spcBef>
                <a:spcPct val="0"/>
              </a:spcBef>
              <a:spcAft>
                <a:spcPts val="1200"/>
              </a:spcAft>
              <a:buClr>
                <a:schemeClr val="tx1"/>
              </a:buClr>
              <a:buFont typeface="Wingdings" pitchFamily="2" charset="2"/>
              <a:buChar char="§"/>
            </a:pPr>
            <a:r>
              <a:rPr lang="en-US" altLang="en-US" sz="2600" smtClean="0">
                <a:cs typeface="Arial" pitchFamily="34" charset="0"/>
              </a:rPr>
              <a:t>Targeting</a:t>
            </a:r>
            <a:r>
              <a:rPr lang="en-US" altLang="en-US" sz="2800" smtClean="0">
                <a:cs typeface="Arial" pitchFamily="34" charset="0"/>
              </a:rPr>
              <a:t/>
            </a:r>
            <a:br>
              <a:rPr lang="en-US" altLang="en-US" sz="2800" smtClean="0">
                <a:cs typeface="Arial" pitchFamily="34" charset="0"/>
              </a:rPr>
            </a:br>
            <a:r>
              <a:rPr lang="en-US" altLang="en-US" sz="800" smtClean="0">
                <a:cs typeface="Arial" pitchFamily="34" charset="0"/>
              </a:rPr>
              <a:t/>
            </a:r>
            <a:br>
              <a:rPr lang="en-US" altLang="en-US" sz="800" smtClean="0">
                <a:cs typeface="Arial" pitchFamily="34" charset="0"/>
              </a:rPr>
            </a:br>
            <a:r>
              <a:rPr lang="en-US" altLang="en-US" sz="2400" smtClean="0">
                <a:cs typeface="Arial" pitchFamily="34" charset="0"/>
              </a:rPr>
              <a:t>- 	</a:t>
            </a:r>
            <a:r>
              <a:rPr lang="en-US" altLang="en-US" sz="2200" smtClean="0">
                <a:cs typeface="Arial" pitchFamily="34" charset="0"/>
              </a:rPr>
              <a:t>Facilities &amp; equal in/outbound vessels</a:t>
            </a:r>
            <a:br>
              <a:rPr lang="en-US" altLang="en-US" sz="2200" smtClean="0">
                <a:cs typeface="Arial" pitchFamily="34" charset="0"/>
              </a:rPr>
            </a:br>
            <a:r>
              <a:rPr lang="en-US" altLang="en-US" sz="2200" smtClean="0">
                <a:cs typeface="Arial" pitchFamily="34" charset="0"/>
              </a:rPr>
              <a:t>- 	MASFOs</a:t>
            </a:r>
            <a:br>
              <a:rPr lang="en-US" altLang="en-US" sz="2200" smtClean="0">
                <a:cs typeface="Arial" pitchFamily="34" charset="0"/>
              </a:rPr>
            </a:br>
            <a:r>
              <a:rPr lang="en-US" altLang="en-US" sz="2200" smtClean="0">
                <a:cs typeface="Arial" pitchFamily="34" charset="0"/>
              </a:rPr>
              <a:t>-	50% declared HAZMAT &amp; 50% General </a:t>
            </a:r>
            <a:br>
              <a:rPr lang="en-US" altLang="en-US" sz="2200" smtClean="0">
                <a:cs typeface="Arial" pitchFamily="34" charset="0"/>
              </a:rPr>
            </a:br>
            <a:r>
              <a:rPr lang="en-US" altLang="en-US" sz="2200" smtClean="0">
                <a:cs typeface="Arial" pitchFamily="34" charset="0"/>
              </a:rPr>
              <a:t>       Cargo (for undeclared)</a:t>
            </a:r>
          </a:p>
          <a:p>
            <a:pPr marL="457200" indent="-457200">
              <a:spcBef>
                <a:spcPct val="0"/>
              </a:spcBef>
              <a:spcAft>
                <a:spcPts val="1200"/>
              </a:spcAft>
              <a:buClr>
                <a:schemeClr val="tx1"/>
              </a:buClr>
              <a:buFont typeface="Wingdings" pitchFamily="2" charset="2"/>
              <a:buChar char="§"/>
            </a:pPr>
            <a:r>
              <a:rPr lang="en-US" altLang="en-US" sz="2600" smtClean="0">
                <a:cs typeface="Arial" pitchFamily="34" charset="0"/>
              </a:rPr>
              <a:t>Consistent Enforcement</a:t>
            </a:r>
          </a:p>
          <a:p>
            <a:pPr marL="457200" indent="-457200">
              <a:spcBef>
                <a:spcPct val="0"/>
              </a:spcBef>
              <a:spcAft>
                <a:spcPts val="1200"/>
              </a:spcAft>
              <a:buClr>
                <a:schemeClr val="tx1"/>
              </a:buClr>
              <a:buFont typeface="Wingdings" pitchFamily="2" charset="2"/>
              <a:buChar char="§"/>
            </a:pPr>
            <a:r>
              <a:rPr lang="en-US" altLang="en-US" sz="2600" smtClean="0">
                <a:cs typeface="Arial" pitchFamily="34" charset="0"/>
              </a:rPr>
              <a:t>End state: Safe Maritime Transportation System </a:t>
            </a:r>
          </a:p>
          <a:p>
            <a:pPr marL="857250" lvl="1" indent="-457200">
              <a:spcBef>
                <a:spcPct val="0"/>
              </a:spcBef>
              <a:spcAft>
                <a:spcPts val="1200"/>
              </a:spcAft>
              <a:buClr>
                <a:schemeClr val="tx1"/>
              </a:buClr>
              <a:buFont typeface="Arial" pitchFamily="34" charset="0"/>
              <a:buNone/>
            </a:pPr>
            <a:endParaRPr lang="en-US" altLang="en-US" sz="2000" smtClean="0">
              <a:cs typeface="Arial" pitchFamily="34" charset="0"/>
            </a:endParaRPr>
          </a:p>
          <a:p>
            <a:pPr marL="457200" indent="-457200">
              <a:spcBef>
                <a:spcPct val="0"/>
              </a:spcBef>
              <a:spcAft>
                <a:spcPts val="1200"/>
              </a:spcAft>
              <a:buClr>
                <a:schemeClr val="tx1"/>
              </a:buClr>
              <a:buFont typeface="Arial" pitchFamily="34" charset="0"/>
              <a:buNone/>
            </a:pPr>
            <a:endParaRPr lang="en-US" altLang="en-US" sz="2400" smtClean="0">
              <a:cs typeface="Arial" pitchFamily="34" charset="0"/>
            </a:endParaRPr>
          </a:p>
          <a:p>
            <a:pPr marL="457200" indent="-457200">
              <a:spcBef>
                <a:spcPct val="0"/>
              </a:spcBef>
              <a:spcAft>
                <a:spcPts val="1200"/>
              </a:spcAft>
              <a:buClr>
                <a:schemeClr val="tx1"/>
              </a:buClr>
              <a:buFont typeface="Wingdings" pitchFamily="2" charset="2"/>
              <a:buChar char="§"/>
            </a:pPr>
            <a:endParaRPr lang="en-US" altLang="en-US" sz="2500" smtClean="0">
              <a:cs typeface="Arial" pitchFamily="34" charset="0"/>
            </a:endParaRPr>
          </a:p>
          <a:p>
            <a:pPr marL="457200" indent="-457200">
              <a:spcBef>
                <a:spcPct val="0"/>
              </a:spcBef>
              <a:spcAft>
                <a:spcPts val="1200"/>
              </a:spcAft>
              <a:buClr>
                <a:schemeClr val="tx1"/>
              </a:buClr>
              <a:buFont typeface="Arial" pitchFamily="34" charset="0"/>
              <a:buNone/>
            </a:pPr>
            <a:endParaRPr lang="en-US" altLang="en-US" sz="2600" smtClean="0">
              <a:cs typeface="Arial" pitchFamily="34" charset="0"/>
            </a:endParaRPr>
          </a:p>
        </p:txBody>
      </p:sp>
      <p:pic>
        <p:nvPicPr>
          <p:cNvPr id="8196" name="Picture 3"/>
          <p:cNvPicPr>
            <a:picLocks noChangeAspect="1" noChangeArrowheads="1"/>
          </p:cNvPicPr>
          <p:nvPr/>
        </p:nvPicPr>
        <p:blipFill>
          <a:blip r:embed="rId3" cstate="print"/>
          <a:srcRect/>
          <a:stretch>
            <a:fillRect/>
          </a:stretch>
        </p:blipFill>
        <p:spPr bwMode="auto">
          <a:xfrm>
            <a:off x="533400" y="1447800"/>
            <a:ext cx="2057400" cy="1795463"/>
          </a:xfrm>
          <a:prstGeom prst="rect">
            <a:avLst/>
          </a:prstGeom>
          <a:noFill/>
          <a:ln w="25400">
            <a:solidFill>
              <a:schemeClr val="accent2"/>
            </a:solidFill>
            <a:miter lim="800000"/>
            <a:headEnd/>
            <a:tailEnd/>
          </a:ln>
        </p:spPr>
      </p:pic>
      <p:pic>
        <p:nvPicPr>
          <p:cNvPr id="8197" name="Picture 2"/>
          <p:cNvPicPr>
            <a:picLocks noChangeAspect="1" noChangeArrowheads="1"/>
          </p:cNvPicPr>
          <p:nvPr/>
        </p:nvPicPr>
        <p:blipFill>
          <a:blip r:embed="rId4" cstate="print"/>
          <a:srcRect/>
          <a:stretch>
            <a:fillRect/>
          </a:stretch>
        </p:blipFill>
        <p:spPr bwMode="auto">
          <a:xfrm>
            <a:off x="533400" y="3429000"/>
            <a:ext cx="2057400" cy="1420813"/>
          </a:xfrm>
          <a:prstGeom prst="rect">
            <a:avLst/>
          </a:prstGeom>
          <a:noFill/>
          <a:ln w="25400">
            <a:solidFill>
              <a:srgbClr val="C00000"/>
            </a:solidFill>
            <a:miter lim="800000"/>
            <a:headEnd/>
            <a:tailEnd/>
          </a:ln>
        </p:spPr>
      </p:pic>
      <p:pic>
        <p:nvPicPr>
          <p:cNvPr id="8198" name="Picture 6" descr="\\CGIMS-RISAPPS\Users1\JEBannon\Home\My Pictures\DSC_2430 copy.jpg"/>
          <p:cNvPicPr>
            <a:picLocks noChangeAspect="1" noChangeArrowheads="1"/>
          </p:cNvPicPr>
          <p:nvPr/>
        </p:nvPicPr>
        <p:blipFill>
          <a:blip r:embed="rId5" cstate="print"/>
          <a:srcRect/>
          <a:stretch>
            <a:fillRect/>
          </a:stretch>
        </p:blipFill>
        <p:spPr bwMode="auto">
          <a:xfrm>
            <a:off x="533400" y="5029200"/>
            <a:ext cx="2057400" cy="1455738"/>
          </a:xfrm>
          <a:prstGeom prst="rect">
            <a:avLst/>
          </a:prstGeom>
          <a:noFill/>
          <a:ln w="22225">
            <a:solidFill>
              <a:srgbClr val="C0000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cgims-risapps\Users1\JNSherrill\Home\Desktop\PHMSA Outreach PPT\COTP HOLD STICKER.jpg"/>
          <p:cNvPicPr>
            <a:picLocks noChangeAspect="1" noChangeArrowheads="1"/>
          </p:cNvPicPr>
          <p:nvPr/>
        </p:nvPicPr>
        <p:blipFill>
          <a:blip r:embed="rId3" cstate="print"/>
          <a:srcRect/>
          <a:stretch>
            <a:fillRect/>
          </a:stretch>
        </p:blipFill>
        <p:spPr bwMode="auto">
          <a:xfrm>
            <a:off x="6248400" y="4876800"/>
            <a:ext cx="2590800" cy="1727200"/>
          </a:xfrm>
          <a:prstGeom prst="rect">
            <a:avLst/>
          </a:prstGeom>
          <a:noFill/>
          <a:ln w="25400">
            <a:solidFill>
              <a:schemeClr val="tx1"/>
            </a:solidFill>
            <a:miter lim="800000"/>
            <a:headEnd/>
            <a:tailEnd/>
          </a:ln>
        </p:spPr>
      </p:pic>
      <p:sp>
        <p:nvSpPr>
          <p:cNvPr id="9219" name="Text Box 3"/>
          <p:cNvSpPr txBox="1">
            <a:spLocks noChangeArrowheads="1"/>
          </p:cNvSpPr>
          <p:nvPr/>
        </p:nvSpPr>
        <p:spPr bwMode="auto">
          <a:xfrm>
            <a:off x="3733800" y="1676400"/>
            <a:ext cx="2057400" cy="1477963"/>
          </a:xfrm>
          <a:prstGeom prst="rect">
            <a:avLst/>
          </a:prstGeom>
          <a:noFill/>
          <a:ln w="12700">
            <a:noFill/>
            <a:miter lim="800000"/>
            <a:headEnd type="none" w="sm" len="sm"/>
            <a:tailEnd type="none" w="sm" len="sm"/>
          </a:ln>
        </p:spPr>
        <p:txBody>
          <a:bodyPr>
            <a:spAutoFit/>
          </a:bodyPr>
          <a:lstStyle/>
          <a:p>
            <a:pPr eaLnBrk="0" hangingPunct="0"/>
            <a:r>
              <a:rPr lang="en-US" altLang="en-US" b="1"/>
              <a:t>2. Target containers weekly</a:t>
            </a:r>
            <a:br>
              <a:rPr lang="en-US" altLang="en-US" b="1"/>
            </a:br>
            <a:r>
              <a:rPr lang="en-US" altLang="en-US"/>
              <a:t/>
            </a:r>
            <a:br>
              <a:rPr lang="en-US" altLang="en-US"/>
            </a:br>
            <a:endParaRPr lang="en-US" altLang="en-US" i="1">
              <a:solidFill>
                <a:srgbClr val="C00000"/>
              </a:solidFill>
            </a:endParaRPr>
          </a:p>
        </p:txBody>
      </p:sp>
      <p:pic>
        <p:nvPicPr>
          <p:cNvPr id="9220" name="Picture 3"/>
          <p:cNvPicPr>
            <a:picLocks noChangeAspect="1" noChangeArrowheads="1"/>
          </p:cNvPicPr>
          <p:nvPr/>
        </p:nvPicPr>
        <p:blipFill>
          <a:blip r:embed="rId4" cstate="print"/>
          <a:srcRect/>
          <a:stretch>
            <a:fillRect/>
          </a:stretch>
        </p:blipFill>
        <p:spPr bwMode="auto">
          <a:xfrm>
            <a:off x="6019800" y="457200"/>
            <a:ext cx="2400300" cy="3200400"/>
          </a:xfrm>
          <a:prstGeom prst="rect">
            <a:avLst/>
          </a:prstGeom>
          <a:noFill/>
          <a:ln w="9525">
            <a:noFill/>
            <a:miter lim="800000"/>
            <a:headEnd/>
            <a:tailEnd/>
          </a:ln>
        </p:spPr>
      </p:pic>
      <p:cxnSp>
        <p:nvCxnSpPr>
          <p:cNvPr id="22" name="Straight Arrow Connector 21"/>
          <p:cNvCxnSpPr/>
          <p:nvPr/>
        </p:nvCxnSpPr>
        <p:spPr>
          <a:xfrm>
            <a:off x="3657600" y="1524000"/>
            <a:ext cx="1828800"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239000" y="4114800"/>
            <a:ext cx="0" cy="6096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223" name="Text Box 3"/>
          <p:cNvSpPr txBox="1">
            <a:spLocks noChangeArrowheads="1"/>
          </p:cNvSpPr>
          <p:nvPr/>
        </p:nvSpPr>
        <p:spPr bwMode="auto">
          <a:xfrm>
            <a:off x="3810000" y="4953000"/>
            <a:ext cx="2133600" cy="1754188"/>
          </a:xfrm>
          <a:prstGeom prst="rect">
            <a:avLst/>
          </a:prstGeom>
          <a:noFill/>
          <a:ln w="12700">
            <a:noFill/>
            <a:miter lim="800000"/>
            <a:headEnd type="none" w="sm" len="sm"/>
            <a:tailEnd type="none" w="sm" len="sm"/>
          </a:ln>
        </p:spPr>
        <p:txBody>
          <a:bodyPr>
            <a:spAutoFit/>
          </a:bodyPr>
          <a:lstStyle/>
          <a:p>
            <a:pPr eaLnBrk="0" hangingPunct="0"/>
            <a:r>
              <a:rPr lang="en-US" altLang="en-US" b="1"/>
              <a:t>4. MISLE entry</a:t>
            </a:r>
          </a:p>
          <a:p>
            <a:pPr eaLnBrk="0" hangingPunct="0"/>
            <a:endParaRPr lang="en-US" altLang="en-US" sz="3600" b="1"/>
          </a:p>
          <a:p>
            <a:pPr eaLnBrk="0" hangingPunct="0"/>
            <a:r>
              <a:rPr lang="en-US" altLang="en-US" b="1"/>
              <a:t>5. Enforcement &amp;</a:t>
            </a:r>
            <a:br>
              <a:rPr lang="en-US" altLang="en-US" b="1"/>
            </a:br>
            <a:r>
              <a:rPr lang="en-US" altLang="en-US" b="1"/>
              <a:t> Education</a:t>
            </a:r>
          </a:p>
          <a:p>
            <a:pPr eaLnBrk="0" hangingPunct="0"/>
            <a:endParaRPr lang="en-US" altLang="en-US">
              <a:solidFill>
                <a:srgbClr val="C00000"/>
              </a:solidFill>
            </a:endParaRPr>
          </a:p>
        </p:txBody>
      </p:sp>
      <p:sp>
        <p:nvSpPr>
          <p:cNvPr id="9224" name="Text Box 3"/>
          <p:cNvSpPr txBox="1">
            <a:spLocks noChangeArrowheads="1"/>
          </p:cNvSpPr>
          <p:nvPr/>
        </p:nvSpPr>
        <p:spPr bwMode="auto">
          <a:xfrm>
            <a:off x="6477000" y="3733800"/>
            <a:ext cx="2667000" cy="646113"/>
          </a:xfrm>
          <a:prstGeom prst="rect">
            <a:avLst/>
          </a:prstGeom>
          <a:noFill/>
          <a:ln w="12700">
            <a:noFill/>
            <a:miter lim="800000"/>
            <a:headEnd type="none" w="sm" len="sm"/>
            <a:tailEnd type="none" w="sm" len="sm"/>
          </a:ln>
        </p:spPr>
        <p:txBody>
          <a:bodyPr>
            <a:spAutoFit/>
          </a:bodyPr>
          <a:lstStyle/>
          <a:p>
            <a:pPr eaLnBrk="0" hangingPunct="0"/>
            <a:r>
              <a:rPr lang="en-US" altLang="en-US" b="1"/>
              <a:t>3. Inspection</a:t>
            </a:r>
            <a:br>
              <a:rPr lang="en-US" altLang="en-US" b="1"/>
            </a:br>
            <a:endParaRPr lang="en-US" altLang="en-US">
              <a:solidFill>
                <a:srgbClr val="C00000"/>
              </a:solidFill>
            </a:endParaRPr>
          </a:p>
        </p:txBody>
      </p:sp>
      <p:cxnSp>
        <p:nvCxnSpPr>
          <p:cNvPr id="14" name="Straight Arrow Connector 13"/>
          <p:cNvCxnSpPr/>
          <p:nvPr/>
        </p:nvCxnSpPr>
        <p:spPr>
          <a:xfrm flipH="1">
            <a:off x="5715000" y="5181600"/>
            <a:ext cx="457200"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9226" name="Picture 15"/>
          <p:cNvPicPr>
            <a:picLocks noChangeAspect="1" noChangeArrowheads="1"/>
          </p:cNvPicPr>
          <p:nvPr/>
        </p:nvPicPr>
        <p:blipFill>
          <a:blip r:embed="rId5" cstate="print"/>
          <a:srcRect/>
          <a:stretch>
            <a:fillRect/>
          </a:stretch>
        </p:blipFill>
        <p:spPr bwMode="auto">
          <a:xfrm>
            <a:off x="152400" y="3276600"/>
            <a:ext cx="3235325" cy="3368675"/>
          </a:xfrm>
          <a:prstGeom prst="rect">
            <a:avLst/>
          </a:prstGeom>
          <a:noFill/>
          <a:ln w="9525">
            <a:noFill/>
            <a:miter lim="800000"/>
            <a:headEnd/>
            <a:tailEnd/>
          </a:ln>
        </p:spPr>
      </p:pic>
      <p:pic>
        <p:nvPicPr>
          <p:cNvPr id="9227" name="Picture 16"/>
          <p:cNvPicPr>
            <a:picLocks noChangeAspect="1" noChangeArrowheads="1"/>
          </p:cNvPicPr>
          <p:nvPr/>
        </p:nvPicPr>
        <p:blipFill>
          <a:blip r:embed="rId6" cstate="print"/>
          <a:srcRect/>
          <a:stretch>
            <a:fillRect/>
          </a:stretch>
        </p:blipFill>
        <p:spPr bwMode="auto">
          <a:xfrm>
            <a:off x="533400" y="533400"/>
            <a:ext cx="3000375" cy="1905000"/>
          </a:xfrm>
          <a:prstGeom prst="rect">
            <a:avLst/>
          </a:prstGeom>
          <a:noFill/>
          <a:ln w="9525">
            <a:noFill/>
            <a:miter lim="800000"/>
            <a:headEnd/>
            <a:tailEnd/>
          </a:ln>
        </p:spPr>
      </p:pic>
      <p:sp>
        <p:nvSpPr>
          <p:cNvPr id="11276" name="Text Box 3"/>
          <p:cNvSpPr txBox="1">
            <a:spLocks noChangeArrowheads="1"/>
          </p:cNvSpPr>
          <p:nvPr/>
        </p:nvSpPr>
        <p:spPr bwMode="auto">
          <a:xfrm>
            <a:off x="3429000" y="3810000"/>
            <a:ext cx="1905000" cy="1477963"/>
          </a:xfrm>
          <a:prstGeom prst="rect">
            <a:avLst/>
          </a:prstGeom>
          <a:noFill/>
          <a:ln w="12700">
            <a:noFill/>
            <a:miter lim="800000"/>
            <a:headEnd type="none" w="sm" len="sm"/>
            <a:tailEnd type="none" w="sm" len="sm"/>
          </a:ln>
        </p:spPr>
        <p:txBody>
          <a:bodyPr>
            <a:spAutoFit/>
          </a:bodyPr>
          <a:lstStyle/>
          <a:p>
            <a:pPr marL="342900" indent="-342900" eaLnBrk="0" hangingPunct="0">
              <a:buFontTx/>
              <a:buAutoNum type="arabicPeriod"/>
              <a:defRPr/>
            </a:pPr>
            <a:r>
              <a:rPr lang="en-US" altLang="en-US" b="1" dirty="0">
                <a:latin typeface="Arial" charset="0"/>
                <a:cs typeface="Arial" charset="0"/>
              </a:rPr>
              <a:t>Set annual goals</a:t>
            </a:r>
          </a:p>
          <a:p>
            <a:pPr marL="342900" indent="-342900" eaLnBrk="0" hangingPunct="0">
              <a:defRPr/>
            </a:pPr>
            <a:r>
              <a:rPr lang="en-US" altLang="en-US" b="1" dirty="0">
                <a:latin typeface="Arial" charset="0"/>
                <a:cs typeface="Arial" charset="0"/>
              </a:rPr>
              <a:t>	</a:t>
            </a:r>
            <a:endParaRPr lang="en-US" altLang="en-US" dirty="0">
              <a:solidFill>
                <a:srgbClr val="C00000"/>
              </a:solidFill>
              <a:latin typeface="Arial" charset="0"/>
              <a:cs typeface="Arial" charset="0"/>
            </a:endParaRPr>
          </a:p>
          <a:p>
            <a:pPr eaLnBrk="0" hangingPunct="0">
              <a:defRPr/>
            </a:pPr>
            <a:r>
              <a:rPr lang="en-US" altLang="en-US" dirty="0">
                <a:latin typeface="Arial" charset="0"/>
                <a:cs typeface="Arial" charset="0"/>
              </a:rPr>
              <a:t/>
            </a:r>
            <a:br>
              <a:rPr lang="en-US" altLang="en-US" dirty="0">
                <a:latin typeface="Arial" charset="0"/>
                <a:cs typeface="Arial" charset="0"/>
              </a:rPr>
            </a:br>
            <a:endParaRPr lang="en-US" altLang="en-US" i="1" dirty="0">
              <a:solidFill>
                <a:srgbClr val="C00000"/>
              </a:solidFill>
              <a:latin typeface="Arial" charset="0"/>
              <a:cs typeface="Arial" charset="0"/>
            </a:endParaRPr>
          </a:p>
        </p:txBody>
      </p:sp>
      <p:cxnSp>
        <p:nvCxnSpPr>
          <p:cNvPr id="18" name="Straight Arrow Connector 17"/>
          <p:cNvCxnSpPr/>
          <p:nvPr/>
        </p:nvCxnSpPr>
        <p:spPr>
          <a:xfrm flipV="1">
            <a:off x="4114800" y="2819400"/>
            <a:ext cx="0" cy="9906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9230" name="Picture 7" descr="\\CGIMS-RISAPPS\Users1\JEBannon\Home\My Pictures\door off.jpg"/>
          <p:cNvPicPr>
            <a:picLocks noChangeAspect="1" noChangeArrowheads="1"/>
          </p:cNvPicPr>
          <p:nvPr/>
        </p:nvPicPr>
        <p:blipFill>
          <a:blip r:embed="rId7" cstate="print"/>
          <a:srcRect/>
          <a:stretch>
            <a:fillRect/>
          </a:stretch>
        </p:blipFill>
        <p:spPr bwMode="auto">
          <a:xfrm>
            <a:off x="228600" y="1295400"/>
            <a:ext cx="1295400" cy="1835150"/>
          </a:xfrm>
          <a:prstGeom prst="rect">
            <a:avLst/>
          </a:prstGeom>
          <a:noFill/>
          <a:ln w="9525">
            <a:solidFill>
              <a:schemeClr val="accent1"/>
            </a:solidFill>
            <a:miter lim="800000"/>
            <a:headEnd/>
            <a:tailEnd/>
          </a:ln>
        </p:spPr>
      </p:pic>
      <p:cxnSp>
        <p:nvCxnSpPr>
          <p:cNvPr id="15" name="Straight Arrow Connector 14"/>
          <p:cNvCxnSpPr/>
          <p:nvPr/>
        </p:nvCxnSpPr>
        <p:spPr>
          <a:xfrm>
            <a:off x="4648200" y="5334000"/>
            <a:ext cx="0" cy="3810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81000"/>
            <a:ext cx="8229600" cy="1143000"/>
          </a:xfrm>
        </p:spPr>
        <p:txBody>
          <a:bodyPr/>
          <a:lstStyle/>
          <a:p>
            <a:pPr algn="l" eaLnBrk="1" hangingPunct="1"/>
            <a:r>
              <a:rPr lang="en-US" sz="4000" b="1" smtClean="0">
                <a:solidFill>
                  <a:srgbClr val="002060"/>
                </a:solidFill>
                <a:latin typeface="Times New Roman" pitchFamily="18" charset="0"/>
                <a:cs typeface="Times New Roman" pitchFamily="18" charset="0"/>
              </a:rPr>
              <a:t>Shipper’s Responsibilities</a:t>
            </a:r>
          </a:p>
        </p:txBody>
      </p:sp>
      <p:pic>
        <p:nvPicPr>
          <p:cNvPr id="10243" name="Picture 3" descr="\\CGIMS-RISAPPS\Users1\JEBannon\Home\My Pictures\car_in_container2.jpg"/>
          <p:cNvPicPr>
            <a:picLocks noChangeAspect="1" noChangeArrowheads="1"/>
          </p:cNvPicPr>
          <p:nvPr/>
        </p:nvPicPr>
        <p:blipFill>
          <a:blip r:embed="rId3" cstate="print"/>
          <a:srcRect r="-500"/>
          <a:stretch>
            <a:fillRect/>
          </a:stretch>
        </p:blipFill>
        <p:spPr bwMode="auto">
          <a:xfrm>
            <a:off x="609600" y="1676400"/>
            <a:ext cx="3810000" cy="2957513"/>
          </a:xfrm>
          <a:prstGeom prst="rect">
            <a:avLst/>
          </a:prstGeom>
          <a:noFill/>
          <a:ln w="9525">
            <a:solidFill>
              <a:schemeClr val="tx1"/>
            </a:solidFill>
            <a:miter lim="800000"/>
            <a:headEnd/>
            <a:tailEnd/>
          </a:ln>
        </p:spPr>
      </p:pic>
      <p:sp>
        <p:nvSpPr>
          <p:cNvPr id="4" name="Rectangle 3"/>
          <p:cNvSpPr txBox="1">
            <a:spLocks noChangeArrowheads="1"/>
          </p:cNvSpPr>
          <p:nvPr/>
        </p:nvSpPr>
        <p:spPr bwMode="auto">
          <a:xfrm>
            <a:off x="4876800" y="1600200"/>
            <a:ext cx="3810000" cy="4525963"/>
          </a:xfrm>
          <a:prstGeom prst="rect">
            <a:avLst/>
          </a:prstGeom>
          <a:noFill/>
          <a:ln w="9525">
            <a:noFill/>
            <a:miter lim="800000"/>
            <a:headEnd/>
            <a:tailEnd/>
          </a:ln>
        </p:spPr>
        <p:txBody>
          <a:bodyPr/>
          <a:lstStyle/>
          <a:p>
            <a:pPr marL="342900" indent="-342900">
              <a:spcBef>
                <a:spcPct val="20000"/>
              </a:spcBef>
              <a:buFont typeface="Wingdings" pitchFamily="2" charset="2"/>
              <a:buNone/>
              <a:defRPr/>
            </a:pPr>
            <a:r>
              <a:rPr lang="en-US" altLang="en-US" sz="3200" b="1" u="sng" dirty="0">
                <a:latin typeface="+mn-lt"/>
                <a:cs typeface="+mn-cs"/>
              </a:rPr>
              <a:t>6  Primary</a:t>
            </a:r>
          </a:p>
          <a:p>
            <a:pPr marL="342900" indent="-342900">
              <a:spcBef>
                <a:spcPct val="20000"/>
              </a:spcBef>
              <a:buFont typeface="Wingdings" pitchFamily="2" charset="2"/>
              <a:buNone/>
              <a:defRPr/>
            </a:pPr>
            <a:r>
              <a:rPr lang="en-US" altLang="en-US" sz="3200" b="1" u="sng" dirty="0">
                <a:latin typeface="+mn-lt"/>
                <a:cs typeface="+mn-cs"/>
              </a:rPr>
              <a:t>Responsibilities</a:t>
            </a:r>
          </a:p>
          <a:p>
            <a:pPr marL="342900" indent="-342900" algn="ctr">
              <a:spcBef>
                <a:spcPct val="20000"/>
              </a:spcBef>
              <a:buFont typeface="Wingdings" pitchFamily="2" charset="2"/>
              <a:buNone/>
              <a:defRPr/>
            </a:pPr>
            <a:endParaRPr lang="en-US" altLang="en-US" sz="1400" b="1" u="sng" dirty="0">
              <a:latin typeface="+mn-lt"/>
              <a:cs typeface="+mn-cs"/>
            </a:endParaRPr>
          </a:p>
          <a:p>
            <a:pPr marL="342900" indent="-342900">
              <a:spcBef>
                <a:spcPct val="20000"/>
              </a:spcBef>
              <a:buFont typeface="Arial" pitchFamily="34" charset="0"/>
              <a:buChar char="•"/>
              <a:defRPr/>
            </a:pPr>
            <a:r>
              <a:rPr lang="en-US" altLang="en-US" sz="2800" dirty="0">
                <a:latin typeface="+mn-lt"/>
                <a:cs typeface="+mn-cs"/>
              </a:rPr>
              <a:t>Classify</a:t>
            </a:r>
          </a:p>
          <a:p>
            <a:pPr marL="342900" indent="-342900">
              <a:spcBef>
                <a:spcPct val="20000"/>
              </a:spcBef>
              <a:buFont typeface="Arial" pitchFamily="34" charset="0"/>
              <a:buChar char="•"/>
              <a:defRPr/>
            </a:pPr>
            <a:r>
              <a:rPr lang="en-US" altLang="en-US" sz="2800" dirty="0">
                <a:latin typeface="+mn-lt"/>
                <a:cs typeface="+mn-cs"/>
              </a:rPr>
              <a:t>Communicate</a:t>
            </a:r>
          </a:p>
          <a:p>
            <a:pPr marL="342900" indent="-342900">
              <a:spcBef>
                <a:spcPct val="20000"/>
              </a:spcBef>
              <a:buFont typeface="Arial" pitchFamily="34" charset="0"/>
              <a:buChar char="•"/>
              <a:defRPr/>
            </a:pPr>
            <a:r>
              <a:rPr lang="en-US" altLang="en-US" sz="2800" dirty="0">
                <a:latin typeface="+mn-lt"/>
                <a:cs typeface="+mn-cs"/>
              </a:rPr>
              <a:t>Package</a:t>
            </a:r>
          </a:p>
          <a:p>
            <a:pPr marL="342900" indent="-342900">
              <a:spcBef>
                <a:spcPct val="20000"/>
              </a:spcBef>
              <a:buFont typeface="Arial" pitchFamily="34" charset="0"/>
              <a:buChar char="•"/>
              <a:defRPr/>
            </a:pPr>
            <a:r>
              <a:rPr lang="en-US" altLang="en-US" sz="2800" dirty="0">
                <a:latin typeface="+mn-lt"/>
                <a:cs typeface="+mn-cs"/>
              </a:rPr>
              <a:t>Stow</a:t>
            </a:r>
          </a:p>
          <a:p>
            <a:pPr marL="342900" indent="-342900">
              <a:spcBef>
                <a:spcPct val="20000"/>
              </a:spcBef>
              <a:buFont typeface="Arial" pitchFamily="34" charset="0"/>
              <a:buChar char="•"/>
              <a:defRPr/>
            </a:pPr>
            <a:r>
              <a:rPr lang="en-US" altLang="en-US" sz="2800" dirty="0">
                <a:latin typeface="+mn-lt"/>
                <a:cs typeface="+mn-cs"/>
              </a:rPr>
              <a:t>Segregate</a:t>
            </a:r>
          </a:p>
          <a:p>
            <a:pPr marL="342900" indent="-342900">
              <a:spcBef>
                <a:spcPct val="20000"/>
              </a:spcBef>
              <a:buFont typeface="Arial" pitchFamily="34" charset="0"/>
              <a:buChar char="•"/>
              <a:defRPr/>
            </a:pPr>
            <a:r>
              <a:rPr lang="en-US" altLang="en-US" sz="2800" dirty="0">
                <a:latin typeface="+mn-lt"/>
                <a:cs typeface="+mn-cs"/>
              </a:rPr>
              <a:t>Documents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7337</TotalTime>
  <Words>1371</Words>
  <Application>Microsoft Office PowerPoint</Application>
  <PresentationFormat>On-screen Show (4:3)</PresentationFormat>
  <Paragraphs>222</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Times New Roman</vt:lpstr>
      <vt:lpstr>Wingdings</vt:lpstr>
      <vt:lpstr>Office Theme</vt:lpstr>
      <vt:lpstr> U.S. Coast Guard LCDR Krissy Marlin Sector Lower MS River  </vt:lpstr>
      <vt:lpstr>What We Do</vt:lpstr>
      <vt:lpstr>Coast Guard Responsibility</vt:lpstr>
      <vt:lpstr>Authority &amp; Jurisdiction</vt:lpstr>
      <vt:lpstr>Risks of shipping HAZMAT by water</vt:lpstr>
      <vt:lpstr>Why is this important?</vt:lpstr>
      <vt:lpstr>What Success Looks Like</vt:lpstr>
      <vt:lpstr>Slide 8</vt:lpstr>
      <vt:lpstr>Shipper’s Responsibilities</vt:lpstr>
      <vt:lpstr>Vessel Shipment Regulations</vt:lpstr>
      <vt:lpstr>Carrier’s Responsibilities</vt:lpstr>
      <vt:lpstr>Communication </vt:lpstr>
      <vt:lpstr>Issues</vt:lpstr>
      <vt:lpstr>Issues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Marine Event Permits</dc:title>
  <dc:creator>Bailey, Jennifer E MST1</dc:creator>
  <cp:lastModifiedBy>KAMarlin</cp:lastModifiedBy>
  <cp:revision>792</cp:revision>
  <dcterms:created xsi:type="dcterms:W3CDTF">2006-08-16T00:00:00Z</dcterms:created>
  <dcterms:modified xsi:type="dcterms:W3CDTF">2017-05-08T21:43:33Z</dcterms:modified>
</cp:coreProperties>
</file>